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5" r:id="rId10"/>
    <p:sldId id="264" r:id="rId11"/>
    <p:sldId id="268" r:id="rId12"/>
    <p:sldId id="266" r:id="rId13"/>
    <p:sldId id="267"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ru-RU"/>
              <a:t>Образец заголовка</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3/18/2022</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341D2AC3-6A0B-4169-B1EA-E3AE8B351BDD}" type="datetimeFigureOut">
              <a:rPr lang="en-US" dirty="0"/>
              <a:t>3/18/2022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ru-RU"/>
              <a:t>Образец заголовка</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DD4B9363-8B87-41B7-9F8E-64519CBB8F34}" type="datetimeFigureOut">
              <a:rPr lang="en-US" dirty="0"/>
              <a:t>3/18/2022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ru-RU"/>
              <a:t>Образец заголовка</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EAEF5746-5284-4951-9F37-7AE924EDBCB7}" type="datetimeFigureOut">
              <a:rPr lang="en-US" dirty="0"/>
              <a:t>3/18/2022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ru-RU"/>
              <a:t>Образец заголовка</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02398B29-7265-4A65-A2A4-6703C057B7C1}" type="datetimeFigureOut">
              <a:rPr lang="en-US" dirty="0"/>
              <a:t>3/18/2022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ru-RU"/>
              <a:t>Образец заголовка</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28FBA082-94DF-4C4B-A041-6624924AB0A8}" type="datetimeFigureOut">
              <a:rPr lang="en-US" dirty="0"/>
              <a:t>3/18/2022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ru-RU"/>
              <a:t>Образец заголовка</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B27686C4-3AB5-4E0C-86CA-FB108C350AA9}" type="datetimeFigureOut">
              <a:rPr lang="en-US" dirty="0"/>
              <a:t>3/18/2022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ru-RU"/>
              <a:t>Образец заголовка</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3/18/2022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ru-RU"/>
              <a:t>Образец заголовка</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3/18/2022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3/18/2022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ru-RU"/>
              <a:t>Образец заголовка</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F7F47CF-67C9-420C-80A5-E2069FF0C2DF}" type="datetimeFigureOut">
              <a:rPr lang="en-US" dirty="0"/>
              <a:t>3/18/2022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ru-RU"/>
              <a:t>Образец заголовка</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3/18/2022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ru-RU"/>
              <a:t>Образец заголовка</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Content Placeholder 3"/>
          <p:cNvSpPr>
            <a:spLocks noGrp="1"/>
          </p:cNvSpPr>
          <p:nvPr>
            <p:ph sz="quarter" idx="13"/>
          </p:nvPr>
        </p:nvSpPr>
        <p:spPr>
          <a:xfrm>
            <a:off x="685802" y="2861733"/>
            <a:ext cx="5088712" cy="2512852"/>
          </a:xfrm>
        </p:spPr>
        <p:txBody>
          <a:bodyPr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3" name="Content Placeholder 5"/>
          <p:cNvSpPr>
            <a:spLocks noGrp="1"/>
          </p:cNvSpPr>
          <p:nvPr>
            <p:ph sz="quarter" idx="14"/>
          </p:nvPr>
        </p:nvSpPr>
        <p:spPr>
          <a:xfrm>
            <a:off x="5993969" y="2861733"/>
            <a:ext cx="5088713" cy="2512852"/>
          </a:xfrm>
        </p:spPr>
        <p:txBody>
          <a:bodyPr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3/18/2022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3/18/2022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3/18/2022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ru-RU"/>
              <a:t>Образец заголовка</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50C3BFE2-83B7-4B0A-B9D3-AB28331082B3}" type="datetimeFigureOut">
              <a:rPr lang="en-US" dirty="0"/>
              <a:t>3/18/2022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2EF78E3-FDA3-4D28-AAA2-0B81F349A39D}" type="datetimeFigureOut">
              <a:rPr lang="en-US" dirty="0"/>
              <a:t>3/18/2022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3/18/2022</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0.jp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emf"/><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002ACE-B134-4C99-83B5-2042EE6A9F9B}"/>
              </a:ext>
            </a:extLst>
          </p:cNvPr>
          <p:cNvSpPr>
            <a:spLocks noGrp="1"/>
          </p:cNvSpPr>
          <p:nvPr>
            <p:ph type="ctrTitle"/>
          </p:nvPr>
        </p:nvSpPr>
        <p:spPr>
          <a:xfrm rot="21420000">
            <a:off x="862083" y="663418"/>
            <a:ext cx="9755187" cy="1653801"/>
          </a:xfrm>
        </p:spPr>
        <p:txBody>
          <a:bodyPr>
            <a:normAutofit/>
          </a:bodyPr>
          <a:lstStyle/>
          <a:p>
            <a:r>
              <a:rPr lang="ru-RU" sz="9600" dirty="0" err="1"/>
              <a:t>киноуроки</a:t>
            </a:r>
            <a:endParaRPr lang="ru-RU" sz="9600" dirty="0"/>
          </a:p>
        </p:txBody>
      </p:sp>
      <p:sp>
        <p:nvSpPr>
          <p:cNvPr id="3" name="Подзаголовок 2">
            <a:extLst>
              <a:ext uri="{FF2B5EF4-FFF2-40B4-BE49-F238E27FC236}">
                <a16:creationId xmlns:a16="http://schemas.microsoft.com/office/drawing/2014/main" id="{7D024479-6F0F-4BA1-B1D1-7AEC42605E4E}"/>
              </a:ext>
            </a:extLst>
          </p:cNvPr>
          <p:cNvSpPr>
            <a:spLocks noGrp="1"/>
          </p:cNvSpPr>
          <p:nvPr>
            <p:ph type="subTitle" idx="1"/>
          </p:nvPr>
        </p:nvSpPr>
        <p:spPr>
          <a:xfrm rot="21420000">
            <a:off x="3941077" y="2426189"/>
            <a:ext cx="6774404" cy="1761432"/>
          </a:xfrm>
        </p:spPr>
        <p:txBody>
          <a:bodyPr/>
          <a:lstStyle/>
          <a:p>
            <a:r>
              <a:rPr lang="ru-RU" sz="3600" dirty="0" err="1">
                <a:solidFill>
                  <a:srgbClr val="FF0000"/>
                </a:solidFill>
              </a:rPr>
              <a:t>Мбоу</a:t>
            </a:r>
            <a:r>
              <a:rPr lang="ru-RU" sz="3600" dirty="0">
                <a:solidFill>
                  <a:srgbClr val="FF0000"/>
                </a:solidFill>
              </a:rPr>
              <a:t> – </a:t>
            </a:r>
            <a:r>
              <a:rPr lang="ru-RU" sz="3600" dirty="0" err="1">
                <a:solidFill>
                  <a:srgbClr val="FF0000"/>
                </a:solidFill>
              </a:rPr>
              <a:t>оош</a:t>
            </a:r>
            <a:r>
              <a:rPr lang="ru-RU" sz="3600" dirty="0">
                <a:solidFill>
                  <a:srgbClr val="FF0000"/>
                </a:solidFill>
              </a:rPr>
              <a:t> №1 «Казачья»</a:t>
            </a:r>
          </a:p>
          <a:p>
            <a:r>
              <a:rPr lang="ru-RU" sz="3600" dirty="0"/>
              <a:t> </a:t>
            </a:r>
            <a:r>
              <a:rPr lang="ru-RU" sz="3600" dirty="0">
                <a:solidFill>
                  <a:srgbClr val="FF0000"/>
                </a:solidFill>
              </a:rPr>
              <a:t>Армавир, краснодарский край</a:t>
            </a:r>
          </a:p>
        </p:txBody>
      </p:sp>
    </p:spTree>
    <p:extLst>
      <p:ext uri="{BB962C8B-B14F-4D97-AF65-F5344CB8AC3E}">
        <p14:creationId xmlns:p14="http://schemas.microsoft.com/office/powerpoint/2010/main" val="1720553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0428548D-5412-4893-9BD9-D7E5B9226CC8}"/>
              </a:ext>
            </a:extLst>
          </p:cNvPr>
          <p:cNvPicPr>
            <a:picLocks noChangeAspect="1"/>
          </p:cNvPicPr>
          <p:nvPr/>
        </p:nvPicPr>
        <p:blipFill>
          <a:blip r:embed="rId2"/>
          <a:stretch>
            <a:fillRect/>
          </a:stretch>
        </p:blipFill>
        <p:spPr>
          <a:xfrm>
            <a:off x="123038" y="109057"/>
            <a:ext cx="3836565" cy="2877424"/>
          </a:xfrm>
          <a:prstGeom prst="rect">
            <a:avLst/>
          </a:prstGeom>
        </p:spPr>
      </p:pic>
      <p:pic>
        <p:nvPicPr>
          <p:cNvPr id="8" name="Рисунок 7">
            <a:extLst>
              <a:ext uri="{FF2B5EF4-FFF2-40B4-BE49-F238E27FC236}">
                <a16:creationId xmlns:a16="http://schemas.microsoft.com/office/drawing/2014/main" id="{D90F5ED1-3F06-4EB7-9D6D-B3847D1014A9}"/>
              </a:ext>
            </a:extLst>
          </p:cNvPr>
          <p:cNvPicPr>
            <a:picLocks noChangeAspect="1"/>
          </p:cNvPicPr>
          <p:nvPr/>
        </p:nvPicPr>
        <p:blipFill>
          <a:blip r:embed="rId3"/>
          <a:stretch>
            <a:fillRect/>
          </a:stretch>
        </p:blipFill>
        <p:spPr>
          <a:xfrm>
            <a:off x="4177716" y="109056"/>
            <a:ext cx="3836567" cy="2877425"/>
          </a:xfrm>
          <a:prstGeom prst="rect">
            <a:avLst/>
          </a:prstGeom>
        </p:spPr>
      </p:pic>
      <p:pic>
        <p:nvPicPr>
          <p:cNvPr id="10" name="Рисунок 9">
            <a:extLst>
              <a:ext uri="{FF2B5EF4-FFF2-40B4-BE49-F238E27FC236}">
                <a16:creationId xmlns:a16="http://schemas.microsoft.com/office/drawing/2014/main" id="{CA41186D-47E1-4857-902D-DA9AFA297963}"/>
              </a:ext>
            </a:extLst>
          </p:cNvPr>
          <p:cNvPicPr>
            <a:picLocks noChangeAspect="1"/>
          </p:cNvPicPr>
          <p:nvPr/>
        </p:nvPicPr>
        <p:blipFill>
          <a:blip r:embed="rId4"/>
          <a:stretch>
            <a:fillRect/>
          </a:stretch>
        </p:blipFill>
        <p:spPr>
          <a:xfrm>
            <a:off x="4105012" y="3147968"/>
            <a:ext cx="3981975" cy="2986481"/>
          </a:xfrm>
          <a:prstGeom prst="rect">
            <a:avLst/>
          </a:prstGeom>
        </p:spPr>
      </p:pic>
      <p:pic>
        <p:nvPicPr>
          <p:cNvPr id="12" name="Рисунок 11">
            <a:extLst>
              <a:ext uri="{FF2B5EF4-FFF2-40B4-BE49-F238E27FC236}">
                <a16:creationId xmlns:a16="http://schemas.microsoft.com/office/drawing/2014/main" id="{8E31E1F5-1226-4CDA-820D-158A96345A74}"/>
              </a:ext>
            </a:extLst>
          </p:cNvPr>
          <p:cNvPicPr>
            <a:picLocks noChangeAspect="1"/>
          </p:cNvPicPr>
          <p:nvPr/>
        </p:nvPicPr>
        <p:blipFill>
          <a:blip r:embed="rId5"/>
          <a:stretch>
            <a:fillRect/>
          </a:stretch>
        </p:blipFill>
        <p:spPr>
          <a:xfrm>
            <a:off x="123037" y="3202497"/>
            <a:ext cx="3836565" cy="2877424"/>
          </a:xfrm>
          <a:prstGeom prst="rect">
            <a:avLst/>
          </a:prstGeom>
        </p:spPr>
      </p:pic>
      <p:pic>
        <p:nvPicPr>
          <p:cNvPr id="14" name="Рисунок 13">
            <a:extLst>
              <a:ext uri="{FF2B5EF4-FFF2-40B4-BE49-F238E27FC236}">
                <a16:creationId xmlns:a16="http://schemas.microsoft.com/office/drawing/2014/main" id="{4186E208-4273-4519-A317-A32084FD3CEF}"/>
              </a:ext>
            </a:extLst>
          </p:cNvPr>
          <p:cNvPicPr>
            <a:picLocks noChangeAspect="1"/>
          </p:cNvPicPr>
          <p:nvPr/>
        </p:nvPicPr>
        <p:blipFill>
          <a:blip r:embed="rId6"/>
          <a:stretch>
            <a:fillRect/>
          </a:stretch>
        </p:blipFill>
        <p:spPr>
          <a:xfrm>
            <a:off x="8145710" y="3202497"/>
            <a:ext cx="3836565" cy="2868914"/>
          </a:xfrm>
          <a:prstGeom prst="rect">
            <a:avLst/>
          </a:prstGeom>
        </p:spPr>
      </p:pic>
      <p:pic>
        <p:nvPicPr>
          <p:cNvPr id="18" name="Рисунок 17">
            <a:extLst>
              <a:ext uri="{FF2B5EF4-FFF2-40B4-BE49-F238E27FC236}">
                <a16:creationId xmlns:a16="http://schemas.microsoft.com/office/drawing/2014/main" id="{5DE9F576-B219-435F-87AC-2A8F50ECF976}"/>
              </a:ext>
            </a:extLst>
          </p:cNvPr>
          <p:cNvPicPr>
            <a:picLocks noChangeAspect="1"/>
          </p:cNvPicPr>
          <p:nvPr/>
        </p:nvPicPr>
        <p:blipFill>
          <a:blip r:embed="rId7"/>
          <a:stretch>
            <a:fillRect/>
          </a:stretch>
        </p:blipFill>
        <p:spPr>
          <a:xfrm>
            <a:off x="8131729" y="109056"/>
            <a:ext cx="3989774" cy="2877425"/>
          </a:xfrm>
          <a:prstGeom prst="rect">
            <a:avLst/>
          </a:prstGeom>
        </p:spPr>
      </p:pic>
    </p:spTree>
    <p:extLst>
      <p:ext uri="{BB962C8B-B14F-4D97-AF65-F5344CB8AC3E}">
        <p14:creationId xmlns:p14="http://schemas.microsoft.com/office/powerpoint/2010/main" val="242205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6283287-E1AC-4E2D-A6D4-5F745194DC4F}"/>
              </a:ext>
            </a:extLst>
          </p:cNvPr>
          <p:cNvPicPr>
            <a:picLocks noChangeAspect="1"/>
          </p:cNvPicPr>
          <p:nvPr/>
        </p:nvPicPr>
        <p:blipFill>
          <a:blip r:embed="rId2"/>
          <a:stretch>
            <a:fillRect/>
          </a:stretch>
        </p:blipFill>
        <p:spPr>
          <a:xfrm>
            <a:off x="72705" y="67112"/>
            <a:ext cx="5894664" cy="4420998"/>
          </a:xfrm>
          <a:prstGeom prst="rect">
            <a:avLst/>
          </a:prstGeom>
        </p:spPr>
      </p:pic>
      <p:pic>
        <p:nvPicPr>
          <p:cNvPr id="7" name="Рисунок 6">
            <a:extLst>
              <a:ext uri="{FF2B5EF4-FFF2-40B4-BE49-F238E27FC236}">
                <a16:creationId xmlns:a16="http://schemas.microsoft.com/office/drawing/2014/main" id="{A5871424-D896-48A8-BF7A-CBAA933708D7}"/>
              </a:ext>
            </a:extLst>
          </p:cNvPr>
          <p:cNvPicPr>
            <a:picLocks noChangeAspect="1"/>
          </p:cNvPicPr>
          <p:nvPr/>
        </p:nvPicPr>
        <p:blipFill>
          <a:blip r:embed="rId3"/>
          <a:stretch>
            <a:fillRect/>
          </a:stretch>
        </p:blipFill>
        <p:spPr>
          <a:xfrm>
            <a:off x="6096000" y="1942051"/>
            <a:ext cx="5749255" cy="4311941"/>
          </a:xfrm>
          <a:prstGeom prst="rect">
            <a:avLst/>
          </a:prstGeom>
        </p:spPr>
      </p:pic>
    </p:spTree>
    <p:extLst>
      <p:ext uri="{BB962C8B-B14F-4D97-AF65-F5344CB8AC3E}">
        <p14:creationId xmlns:p14="http://schemas.microsoft.com/office/powerpoint/2010/main" val="3681371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233195-89C3-4C64-8613-E17125D5F31C}"/>
              </a:ext>
            </a:extLst>
          </p:cNvPr>
          <p:cNvSpPr>
            <a:spLocks noGrp="1"/>
          </p:cNvSpPr>
          <p:nvPr>
            <p:ph type="title"/>
          </p:nvPr>
        </p:nvSpPr>
        <p:spPr>
          <a:xfrm>
            <a:off x="369116" y="291879"/>
            <a:ext cx="4451387" cy="538632"/>
          </a:xfrm>
        </p:spPr>
        <p:txBody>
          <a:bodyPr>
            <a:normAutofit/>
          </a:bodyPr>
          <a:lstStyle/>
          <a:p>
            <a:r>
              <a:rPr lang="ru-RU" sz="3200" dirty="0"/>
              <a:t>Социальная практика</a:t>
            </a:r>
          </a:p>
        </p:txBody>
      </p:sp>
      <p:sp>
        <p:nvSpPr>
          <p:cNvPr id="4" name="Текст 3">
            <a:extLst>
              <a:ext uri="{FF2B5EF4-FFF2-40B4-BE49-F238E27FC236}">
                <a16:creationId xmlns:a16="http://schemas.microsoft.com/office/drawing/2014/main" id="{C3E31F54-00C2-4BA6-9193-22E3E3B05823}"/>
              </a:ext>
            </a:extLst>
          </p:cNvPr>
          <p:cNvSpPr>
            <a:spLocks noGrp="1"/>
          </p:cNvSpPr>
          <p:nvPr>
            <p:ph type="body" sz="half" idx="2"/>
          </p:nvPr>
        </p:nvSpPr>
        <p:spPr>
          <a:xfrm>
            <a:off x="176170" y="830512"/>
            <a:ext cx="4644334" cy="4544074"/>
          </a:xfrm>
        </p:spPr>
        <p:txBody>
          <a:bodyPr/>
          <a:lstStyle/>
          <a:p>
            <a:r>
              <a:rPr lang="ru-RU" dirty="0"/>
              <a:t>После показа фильма –обсуждение проблемы больных детей лейкемией и их семей. Узнали, что такое донорство.</a:t>
            </a:r>
          </a:p>
          <a:p>
            <a:r>
              <a:rPr lang="ru-RU" dirty="0"/>
              <a:t> С классными руководителями распечатали листовки для родителей, соседей. К знакомым сходили лично. </a:t>
            </a:r>
          </a:p>
          <a:p>
            <a:r>
              <a:rPr lang="ru-RU" dirty="0"/>
              <a:t>Многие решили больше узнать</a:t>
            </a:r>
          </a:p>
          <a:p>
            <a:r>
              <a:rPr lang="ru-RU" dirty="0"/>
              <a:t> о проблеме в интернете.</a:t>
            </a:r>
          </a:p>
          <a:p>
            <a:r>
              <a:rPr lang="ru-RU" dirty="0"/>
              <a:t>Равнодушных детей не оказалось.</a:t>
            </a:r>
          </a:p>
          <a:p>
            <a:r>
              <a:rPr lang="ru-RU" dirty="0"/>
              <a:t>А значит, </a:t>
            </a:r>
            <a:r>
              <a:rPr lang="ru-RU" dirty="0">
                <a:solidFill>
                  <a:srgbClr val="FF0000"/>
                </a:solidFill>
              </a:rPr>
              <a:t>надежда есть!</a:t>
            </a:r>
          </a:p>
          <a:p>
            <a:endParaRPr lang="ru-RU" dirty="0"/>
          </a:p>
          <a:p>
            <a:endParaRPr lang="ru-RU" dirty="0"/>
          </a:p>
        </p:txBody>
      </p:sp>
      <p:pic>
        <p:nvPicPr>
          <p:cNvPr id="16" name="Объект 15">
            <a:extLst>
              <a:ext uri="{FF2B5EF4-FFF2-40B4-BE49-F238E27FC236}">
                <a16:creationId xmlns:a16="http://schemas.microsoft.com/office/drawing/2014/main" id="{AF46198E-6E80-4DBB-8B5B-9896437F49F1}"/>
              </a:ext>
            </a:extLst>
          </p:cNvPr>
          <p:cNvPicPr>
            <a:picLocks noGrp="1" noChangeAspect="1"/>
          </p:cNvPicPr>
          <p:nvPr>
            <p:ph sz="quarter" idx="13"/>
          </p:nvPr>
        </p:nvPicPr>
        <p:blipFill>
          <a:blip r:embed="rId2"/>
          <a:stretch>
            <a:fillRect/>
          </a:stretch>
        </p:blipFill>
        <p:spPr>
          <a:xfrm>
            <a:off x="5013449" y="368139"/>
            <a:ext cx="6462712" cy="5006447"/>
          </a:xfrm>
        </p:spPr>
      </p:pic>
    </p:spTree>
    <p:extLst>
      <p:ext uri="{BB962C8B-B14F-4D97-AF65-F5344CB8AC3E}">
        <p14:creationId xmlns:p14="http://schemas.microsoft.com/office/powerpoint/2010/main" val="1051151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E2D7E216-D63A-4526-8FC2-D58B76E2AB5A}"/>
              </a:ext>
            </a:extLst>
          </p:cNvPr>
          <p:cNvSpPr>
            <a:spLocks noGrp="1"/>
          </p:cNvSpPr>
          <p:nvPr>
            <p:ph type="ctrTitle"/>
          </p:nvPr>
        </p:nvSpPr>
        <p:spPr/>
        <p:txBody>
          <a:bodyPr/>
          <a:lstStyle/>
          <a:p>
            <a:r>
              <a:rPr lang="ru-RU" dirty="0"/>
              <a:t>Спасибо за внимание</a:t>
            </a:r>
          </a:p>
        </p:txBody>
      </p:sp>
      <p:sp>
        <p:nvSpPr>
          <p:cNvPr id="6" name="Подзаголовок 5">
            <a:extLst>
              <a:ext uri="{FF2B5EF4-FFF2-40B4-BE49-F238E27FC236}">
                <a16:creationId xmlns:a16="http://schemas.microsoft.com/office/drawing/2014/main" id="{75FEDB63-1051-438A-B4A5-5C199D9DBBEA}"/>
              </a:ext>
            </a:extLst>
          </p:cNvPr>
          <p:cNvSpPr>
            <a:spLocks noGrp="1"/>
          </p:cNvSpPr>
          <p:nvPr>
            <p:ph type="subTitle" idx="1"/>
          </p:nvPr>
        </p:nvSpPr>
        <p:spPr>
          <a:xfrm rot="21420000">
            <a:off x="5139623" y="3379979"/>
            <a:ext cx="6234237" cy="1048954"/>
          </a:xfrm>
        </p:spPr>
        <p:txBody>
          <a:bodyPr/>
          <a:lstStyle/>
          <a:p>
            <a:pPr algn="l">
              <a:lnSpc>
                <a:spcPct val="100000"/>
              </a:lnSpc>
            </a:pPr>
            <a:r>
              <a:rPr lang="ru-RU" sz="1200" dirty="0">
                <a:solidFill>
                  <a:schemeClr val="accent1">
                    <a:lumMod val="40000"/>
                    <a:lumOff val="60000"/>
                  </a:schemeClr>
                </a:solidFill>
              </a:rPr>
              <a:t>Ответственный за </a:t>
            </a:r>
            <a:r>
              <a:rPr lang="ru-RU" sz="1200" dirty="0" err="1">
                <a:solidFill>
                  <a:schemeClr val="accent1">
                    <a:lumMod val="40000"/>
                    <a:lumOff val="60000"/>
                  </a:schemeClr>
                </a:solidFill>
              </a:rPr>
              <a:t>киноуроки</a:t>
            </a:r>
            <a:r>
              <a:rPr lang="ru-RU" sz="1200" dirty="0">
                <a:solidFill>
                  <a:schemeClr val="accent1">
                    <a:lumMod val="40000"/>
                    <a:lumOff val="60000"/>
                  </a:schemeClr>
                </a:solidFill>
              </a:rPr>
              <a:t> в МБОУ-ООШ №1 «Казачья» – Субботина Наталья Фёдоровна-</a:t>
            </a:r>
          </a:p>
          <a:p>
            <a:pPr algn="l">
              <a:lnSpc>
                <a:spcPct val="100000"/>
              </a:lnSpc>
            </a:pPr>
            <a:r>
              <a:rPr lang="ru-RU" sz="1200" dirty="0">
                <a:solidFill>
                  <a:schemeClr val="accent1">
                    <a:lumMod val="40000"/>
                    <a:lumOff val="60000"/>
                  </a:schemeClr>
                </a:solidFill>
              </a:rPr>
              <a:t>Учитель физической культуры.</a:t>
            </a:r>
          </a:p>
          <a:p>
            <a:pPr algn="l">
              <a:lnSpc>
                <a:spcPct val="100000"/>
              </a:lnSpc>
            </a:pPr>
            <a:r>
              <a:rPr lang="ru-RU" sz="1200" dirty="0">
                <a:solidFill>
                  <a:schemeClr val="accent1">
                    <a:lumMod val="40000"/>
                    <a:lumOff val="60000"/>
                  </a:schemeClr>
                </a:solidFill>
              </a:rPr>
              <a:t>Попова Алина Николаевна – учитель физической культуры.</a:t>
            </a:r>
          </a:p>
          <a:p>
            <a:pPr algn="l"/>
            <a:endParaRPr lang="ru-RU" sz="1400" dirty="0">
              <a:solidFill>
                <a:schemeClr val="accent1">
                  <a:lumMod val="40000"/>
                  <a:lumOff val="60000"/>
                </a:schemeClr>
              </a:solidFill>
            </a:endParaRPr>
          </a:p>
          <a:p>
            <a:pPr algn="l"/>
            <a:r>
              <a:rPr lang="ru-RU" sz="1400" dirty="0">
                <a:solidFill>
                  <a:schemeClr val="accent1">
                    <a:lumMod val="40000"/>
                    <a:lumOff val="60000"/>
                  </a:schemeClr>
                </a:solidFill>
              </a:rPr>
              <a:t>                                                                                                                                                         </a:t>
            </a:r>
            <a:r>
              <a:rPr lang="ru-RU" sz="1400">
                <a:solidFill>
                  <a:schemeClr val="accent1">
                    <a:lumMod val="40000"/>
                    <a:lumOff val="60000"/>
                  </a:schemeClr>
                </a:solidFill>
              </a:rPr>
              <a:t>2022 год</a:t>
            </a:r>
            <a:endParaRPr lang="ru-RU" sz="1400" dirty="0">
              <a:solidFill>
                <a:schemeClr val="accent1">
                  <a:lumMod val="40000"/>
                  <a:lumOff val="60000"/>
                </a:schemeClr>
              </a:solidFill>
            </a:endParaRPr>
          </a:p>
        </p:txBody>
      </p:sp>
      <p:pic>
        <p:nvPicPr>
          <p:cNvPr id="8" name="Рисунок 7">
            <a:extLst>
              <a:ext uri="{FF2B5EF4-FFF2-40B4-BE49-F238E27FC236}">
                <a16:creationId xmlns:a16="http://schemas.microsoft.com/office/drawing/2014/main" id="{A406DA72-73D5-49AB-BAC8-F1949B61F936}"/>
              </a:ext>
            </a:extLst>
          </p:cNvPr>
          <p:cNvPicPr>
            <a:picLocks noChangeAspect="1"/>
          </p:cNvPicPr>
          <p:nvPr/>
        </p:nvPicPr>
        <p:blipFill>
          <a:blip r:embed="rId2"/>
          <a:stretch>
            <a:fillRect/>
          </a:stretch>
        </p:blipFill>
        <p:spPr>
          <a:xfrm>
            <a:off x="552975" y="872455"/>
            <a:ext cx="4588778" cy="4588778"/>
          </a:xfrm>
          <a:prstGeom prst="rect">
            <a:avLst/>
          </a:prstGeom>
        </p:spPr>
      </p:pic>
    </p:spTree>
    <p:extLst>
      <p:ext uri="{BB962C8B-B14F-4D97-AF65-F5344CB8AC3E}">
        <p14:creationId xmlns:p14="http://schemas.microsoft.com/office/powerpoint/2010/main" val="1908706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94DA3148-0406-4AA8-A7B0-46B7C51B38DC}"/>
              </a:ext>
            </a:extLst>
          </p:cNvPr>
          <p:cNvSpPr/>
          <p:nvPr/>
        </p:nvSpPr>
        <p:spPr>
          <a:xfrm>
            <a:off x="528506" y="390371"/>
            <a:ext cx="10209402" cy="4024628"/>
          </a:xfrm>
          <a:prstGeom prst="rect">
            <a:avLst/>
          </a:prstGeom>
        </p:spPr>
        <p:txBody>
          <a:bodyPr wrap="square">
            <a:spAutoFit/>
          </a:bodyPr>
          <a:lstStyle/>
          <a:p>
            <a:pPr indent="431800" algn="just">
              <a:lnSpc>
                <a:spcPct val="107000"/>
              </a:lnSpc>
              <a:spcAft>
                <a:spcPts val="800"/>
              </a:spcAft>
            </a:pP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Современный мир во многих вещах стал гораздо лучше, чем раньше. Высокие технологии, глобализация и многое другое – все это дает человеку новые возможности, о которых раньше нельзя было даже мечтать. Однако при этом современная жизнь постоянно сопровождается стрессом, она проходит на огромных скоростях, поэтому люди забывают об очень важных вещах. Пытаясь заработать необходимые средства, они забывают о таких понятиях, как доброта, любовь и сострадание. Нет, эти понятия присутствуют в их жизнях, но они находятся на заднем плане. Никто не остановится и не сделает что-то хорошее случайному прохожему. Это больше не является частью человеческой сущности. </a:t>
            </a:r>
            <a:endParaRPr lang="ru-RU"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a:extLst>
              <a:ext uri="{FF2B5EF4-FFF2-40B4-BE49-F238E27FC236}">
                <a16:creationId xmlns:a16="http://schemas.microsoft.com/office/drawing/2014/main" id="{EFAAA2AD-18E4-4A16-BFC3-833A440AB11D}"/>
              </a:ext>
            </a:extLst>
          </p:cNvPr>
          <p:cNvPicPr>
            <a:picLocks noChangeAspect="1"/>
          </p:cNvPicPr>
          <p:nvPr/>
        </p:nvPicPr>
        <p:blipFill>
          <a:blip r:embed="rId2"/>
          <a:stretch>
            <a:fillRect/>
          </a:stretch>
        </p:blipFill>
        <p:spPr>
          <a:xfrm>
            <a:off x="7474778" y="3967993"/>
            <a:ext cx="3573522" cy="2392026"/>
          </a:xfrm>
          <a:prstGeom prst="rect">
            <a:avLst/>
          </a:prstGeom>
        </p:spPr>
      </p:pic>
    </p:spTree>
    <p:extLst>
      <p:ext uri="{BB962C8B-B14F-4D97-AF65-F5344CB8AC3E}">
        <p14:creationId xmlns:p14="http://schemas.microsoft.com/office/powerpoint/2010/main" val="2331231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a:extLst>
              <a:ext uri="{FF2B5EF4-FFF2-40B4-BE49-F238E27FC236}">
                <a16:creationId xmlns:a16="http://schemas.microsoft.com/office/drawing/2014/main" id="{B1805B8E-BC17-4348-9869-1D87BA1D01BC}"/>
              </a:ext>
            </a:extLst>
          </p:cNvPr>
          <p:cNvSpPr>
            <a:spLocks noGrp="1"/>
          </p:cNvSpPr>
          <p:nvPr>
            <p:ph type="title"/>
          </p:nvPr>
        </p:nvSpPr>
        <p:spPr>
          <a:xfrm>
            <a:off x="685801" y="268447"/>
            <a:ext cx="10396882" cy="1979803"/>
          </a:xfrm>
        </p:spPr>
        <p:txBody>
          <a:bodyPr>
            <a:noAutofit/>
          </a:bodyPr>
          <a:lstStyle/>
          <a:p>
            <a:pPr indent="431800">
              <a:lnSpc>
                <a:spcPct val="107000"/>
              </a:lnSpc>
              <a:spcAft>
                <a:spcPts val="800"/>
              </a:spcAft>
            </a:pPr>
            <a:r>
              <a:rPr lang="ru-RU" sz="1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Ценности изменились, но суть человека не изменилась, и поэтому доброта все равно остается очень важным источником позитивной энергии. </a:t>
            </a:r>
            <a:br>
              <a:rPr lang="ru-RU" sz="1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r>
              <a:rPr lang="ru-RU" sz="1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И люди, которые просто забывают о доброте, теряют очень многое. </a:t>
            </a:r>
            <a:br>
              <a:rPr lang="ru-RU" sz="1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br>
              <a:rPr lang="ru-RU" sz="1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r>
              <a:rPr lang="ru-RU" sz="1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Как же вернуть добро в современную жизнь? </a:t>
            </a:r>
            <a:br>
              <a:rPr lang="ru-RU" sz="1800" dirty="0">
                <a:latin typeface="Calibri" panose="020F0502020204030204" pitchFamily="34" charset="0"/>
                <a:ea typeface="Calibri" panose="020F0502020204030204" pitchFamily="34" charset="0"/>
                <a:cs typeface="Times New Roman" panose="02020603050405020304" pitchFamily="18" charset="0"/>
              </a:rPr>
            </a:br>
            <a:endParaRPr lang="ru-RU" sz="1800" dirty="0"/>
          </a:p>
        </p:txBody>
      </p:sp>
      <p:pic>
        <p:nvPicPr>
          <p:cNvPr id="9" name="Объект 8">
            <a:extLst>
              <a:ext uri="{FF2B5EF4-FFF2-40B4-BE49-F238E27FC236}">
                <a16:creationId xmlns:a16="http://schemas.microsoft.com/office/drawing/2014/main" id="{5D3FF08B-7CD9-40C6-8FEE-E85CF8D26BD4}"/>
              </a:ext>
            </a:extLst>
          </p:cNvPr>
          <p:cNvPicPr>
            <a:picLocks noGrp="1" noChangeAspect="1"/>
          </p:cNvPicPr>
          <p:nvPr>
            <p:ph sz="quarter" idx="13"/>
          </p:nvPr>
        </p:nvPicPr>
        <p:blipFill>
          <a:blip r:embed="rId2"/>
          <a:stretch>
            <a:fillRect/>
          </a:stretch>
        </p:blipFill>
        <p:spPr>
          <a:xfrm>
            <a:off x="3328252" y="1979803"/>
            <a:ext cx="5535496" cy="4158842"/>
          </a:xfrm>
        </p:spPr>
      </p:pic>
    </p:spTree>
    <p:extLst>
      <p:ext uri="{BB962C8B-B14F-4D97-AF65-F5344CB8AC3E}">
        <p14:creationId xmlns:p14="http://schemas.microsoft.com/office/powerpoint/2010/main" val="496763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32F59D-6E3D-499E-81B4-F08E219F9433}"/>
              </a:ext>
            </a:extLst>
          </p:cNvPr>
          <p:cNvSpPr>
            <a:spLocks noGrp="1"/>
          </p:cNvSpPr>
          <p:nvPr>
            <p:ph type="title"/>
          </p:nvPr>
        </p:nvSpPr>
        <p:spPr/>
        <p:txBody>
          <a:bodyPr>
            <a:normAutofit fontScale="90000"/>
          </a:bodyPr>
          <a:lstStyle/>
          <a:p>
            <a:pPr indent="431800">
              <a:lnSpc>
                <a:spcPct val="107000"/>
              </a:lnSpc>
              <a:spcAft>
                <a:spcPts val="800"/>
              </a:spcAft>
            </a:pPr>
            <a:r>
              <a:rPr lang="ru-RU"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Благотворительность в современном мире – это удел знаменитостей, которые за счет отчислений финансовых средств на благотворительные цели поддерживают свой имидж. Да, можно смело сказать, что в современном мире имеется серьезная нехватка доброты. Как же вернуть ее хотя бы в вашу собственную жизнь? </a:t>
            </a:r>
            <a:br>
              <a:rPr lang="ru-RU" sz="1600" dirty="0">
                <a:latin typeface="Calibri" panose="020F0502020204030204" pitchFamily="34" charset="0"/>
                <a:ea typeface="Calibri" panose="020F0502020204030204" pitchFamily="34" charset="0"/>
                <a:cs typeface="Times New Roman" panose="02020603050405020304" pitchFamily="18" charset="0"/>
              </a:rPr>
            </a:br>
            <a:endParaRPr lang="ru-RU" sz="2000" dirty="0"/>
          </a:p>
        </p:txBody>
      </p:sp>
      <p:pic>
        <p:nvPicPr>
          <p:cNvPr id="5" name="Объект 4">
            <a:extLst>
              <a:ext uri="{FF2B5EF4-FFF2-40B4-BE49-F238E27FC236}">
                <a16:creationId xmlns:a16="http://schemas.microsoft.com/office/drawing/2014/main" id="{D96C017C-3C20-4CDD-8743-9AFBBDF2E786}"/>
              </a:ext>
            </a:extLst>
          </p:cNvPr>
          <p:cNvPicPr>
            <a:picLocks noGrp="1" noChangeAspect="1"/>
          </p:cNvPicPr>
          <p:nvPr>
            <p:ph sz="quarter" idx="13"/>
          </p:nvPr>
        </p:nvPicPr>
        <p:blipFill>
          <a:blip r:embed="rId2"/>
          <a:stretch>
            <a:fillRect/>
          </a:stretch>
        </p:blipFill>
        <p:spPr>
          <a:xfrm>
            <a:off x="3512927" y="1971413"/>
            <a:ext cx="8139191" cy="4259510"/>
          </a:xfrm>
        </p:spPr>
      </p:pic>
      <p:pic>
        <p:nvPicPr>
          <p:cNvPr id="7" name="Рисунок 6">
            <a:extLst>
              <a:ext uri="{FF2B5EF4-FFF2-40B4-BE49-F238E27FC236}">
                <a16:creationId xmlns:a16="http://schemas.microsoft.com/office/drawing/2014/main" id="{E3B3E9E7-A4C1-43EF-AEF8-A166DC70D489}"/>
              </a:ext>
            </a:extLst>
          </p:cNvPr>
          <p:cNvPicPr>
            <a:picLocks noChangeAspect="1"/>
          </p:cNvPicPr>
          <p:nvPr/>
        </p:nvPicPr>
        <p:blipFill>
          <a:blip r:embed="rId3"/>
          <a:stretch>
            <a:fillRect/>
          </a:stretch>
        </p:blipFill>
        <p:spPr>
          <a:xfrm>
            <a:off x="621379" y="2516698"/>
            <a:ext cx="2474160" cy="1653564"/>
          </a:xfrm>
          <a:prstGeom prst="rect">
            <a:avLst/>
          </a:prstGeom>
        </p:spPr>
      </p:pic>
    </p:spTree>
    <p:extLst>
      <p:ext uri="{BB962C8B-B14F-4D97-AF65-F5344CB8AC3E}">
        <p14:creationId xmlns:p14="http://schemas.microsoft.com/office/powerpoint/2010/main" val="1322590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06FCC9-C5D6-45A2-B6A1-387FD4897246}"/>
              </a:ext>
            </a:extLst>
          </p:cNvPr>
          <p:cNvSpPr>
            <a:spLocks noGrp="1"/>
          </p:cNvSpPr>
          <p:nvPr>
            <p:ph type="title"/>
          </p:nvPr>
        </p:nvSpPr>
        <p:spPr/>
        <p:txBody>
          <a:bodyPr>
            <a:normAutofit/>
          </a:bodyPr>
          <a:lstStyle/>
          <a:p>
            <a:r>
              <a:rPr lang="ru-RU"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Доброта распространяется по миру с огромной скоростью, и не нужно проводить полноценную массовую революцию, чтобы добиться возвращения добра. Достаточно просто начать, и положительные эмоции сами будут распространяться вокруг.</a:t>
            </a:r>
            <a:endParaRPr lang="ru-RU" sz="2000" dirty="0"/>
          </a:p>
        </p:txBody>
      </p:sp>
      <p:pic>
        <p:nvPicPr>
          <p:cNvPr id="5" name="Объект 4">
            <a:extLst>
              <a:ext uri="{FF2B5EF4-FFF2-40B4-BE49-F238E27FC236}">
                <a16:creationId xmlns:a16="http://schemas.microsoft.com/office/drawing/2014/main" id="{774BFF72-20E5-4DFB-BEE4-7DE15CB41138}"/>
              </a:ext>
            </a:extLst>
          </p:cNvPr>
          <p:cNvPicPr>
            <a:picLocks noGrp="1" noChangeAspect="1"/>
          </p:cNvPicPr>
          <p:nvPr>
            <p:ph sz="quarter" idx="13"/>
          </p:nvPr>
        </p:nvPicPr>
        <p:blipFill>
          <a:blip r:embed="rId2"/>
          <a:stretch>
            <a:fillRect/>
          </a:stretch>
        </p:blipFill>
        <p:spPr>
          <a:xfrm>
            <a:off x="242741" y="2038583"/>
            <a:ext cx="3311525" cy="3311525"/>
          </a:xfrm>
        </p:spPr>
      </p:pic>
      <p:pic>
        <p:nvPicPr>
          <p:cNvPr id="7" name="Рисунок 6">
            <a:extLst>
              <a:ext uri="{FF2B5EF4-FFF2-40B4-BE49-F238E27FC236}">
                <a16:creationId xmlns:a16="http://schemas.microsoft.com/office/drawing/2014/main" id="{3461802C-4160-4FAE-9874-BAEAFD3611E8}"/>
              </a:ext>
            </a:extLst>
          </p:cNvPr>
          <p:cNvPicPr>
            <a:picLocks noChangeAspect="1"/>
          </p:cNvPicPr>
          <p:nvPr/>
        </p:nvPicPr>
        <p:blipFill>
          <a:blip r:embed="rId3"/>
          <a:stretch>
            <a:fillRect/>
          </a:stretch>
        </p:blipFill>
        <p:spPr>
          <a:xfrm>
            <a:off x="5884242" y="1837765"/>
            <a:ext cx="5717097" cy="3809016"/>
          </a:xfrm>
          <a:prstGeom prst="rect">
            <a:avLst/>
          </a:prstGeom>
        </p:spPr>
      </p:pic>
      <p:pic>
        <p:nvPicPr>
          <p:cNvPr id="9" name="Рисунок 8">
            <a:extLst>
              <a:ext uri="{FF2B5EF4-FFF2-40B4-BE49-F238E27FC236}">
                <a16:creationId xmlns:a16="http://schemas.microsoft.com/office/drawing/2014/main" id="{D5BDA385-5B7E-4146-82DE-C815B16A3381}"/>
              </a:ext>
            </a:extLst>
          </p:cNvPr>
          <p:cNvPicPr>
            <a:picLocks noChangeAspect="1"/>
          </p:cNvPicPr>
          <p:nvPr/>
        </p:nvPicPr>
        <p:blipFill>
          <a:blip r:embed="rId4"/>
          <a:stretch>
            <a:fillRect/>
          </a:stretch>
        </p:blipFill>
        <p:spPr>
          <a:xfrm>
            <a:off x="3602436" y="2416029"/>
            <a:ext cx="2281806" cy="2281806"/>
          </a:xfrm>
          <a:prstGeom prst="rect">
            <a:avLst/>
          </a:prstGeom>
        </p:spPr>
      </p:pic>
    </p:spTree>
    <p:extLst>
      <p:ext uri="{BB962C8B-B14F-4D97-AF65-F5344CB8AC3E}">
        <p14:creationId xmlns:p14="http://schemas.microsoft.com/office/powerpoint/2010/main" val="1523222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E84B195-D119-4BD1-B2E3-E6B284C410E0}"/>
              </a:ext>
            </a:extLst>
          </p:cNvPr>
          <p:cNvSpPr>
            <a:spLocks noGrp="1"/>
          </p:cNvSpPr>
          <p:nvPr>
            <p:ph type="title"/>
          </p:nvPr>
        </p:nvSpPr>
        <p:spPr>
          <a:xfrm>
            <a:off x="685801" y="685800"/>
            <a:ext cx="4163036" cy="2988578"/>
          </a:xfrm>
        </p:spPr>
        <p:txBody>
          <a:bodyPr>
            <a:normAutofit/>
          </a:bodyPr>
          <a:lstStyle/>
          <a:p>
            <a:r>
              <a:rPr lang="ru-RU" dirty="0"/>
              <a:t>фильм </a:t>
            </a:r>
            <a:br>
              <a:rPr lang="ru-RU" dirty="0"/>
            </a:br>
            <a:r>
              <a:rPr lang="ru-RU" dirty="0"/>
              <a:t> «8 марта»</a:t>
            </a:r>
          </a:p>
        </p:txBody>
      </p:sp>
      <p:pic>
        <p:nvPicPr>
          <p:cNvPr id="7" name="Объект 6">
            <a:extLst>
              <a:ext uri="{FF2B5EF4-FFF2-40B4-BE49-F238E27FC236}">
                <a16:creationId xmlns:a16="http://schemas.microsoft.com/office/drawing/2014/main" id="{287A165D-DAB6-4344-A4DF-2E7E97150F19}"/>
              </a:ext>
            </a:extLst>
          </p:cNvPr>
          <p:cNvPicPr>
            <a:picLocks noGrp="1" noChangeAspect="1"/>
          </p:cNvPicPr>
          <p:nvPr>
            <p:ph sz="quarter" idx="13"/>
          </p:nvPr>
        </p:nvPicPr>
        <p:blipFill>
          <a:blip r:embed="rId2"/>
          <a:stretch>
            <a:fillRect/>
          </a:stretch>
        </p:blipFill>
        <p:spPr>
          <a:xfrm>
            <a:off x="4448885" y="360728"/>
            <a:ext cx="7401884" cy="5551414"/>
          </a:xfrm>
        </p:spPr>
      </p:pic>
    </p:spTree>
    <p:extLst>
      <p:ext uri="{BB962C8B-B14F-4D97-AF65-F5344CB8AC3E}">
        <p14:creationId xmlns:p14="http://schemas.microsoft.com/office/powerpoint/2010/main" val="2869358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2772CA87-7A19-4F35-8B3A-B9E3CA20649A}"/>
              </a:ext>
            </a:extLst>
          </p:cNvPr>
          <p:cNvSpPr>
            <a:spLocks noGrp="1"/>
          </p:cNvSpPr>
          <p:nvPr>
            <p:ph type="title"/>
          </p:nvPr>
        </p:nvSpPr>
        <p:spPr>
          <a:xfrm>
            <a:off x="685801" y="218114"/>
            <a:ext cx="5664665" cy="1258348"/>
          </a:xfrm>
        </p:spPr>
        <p:txBody>
          <a:bodyPr/>
          <a:lstStyle/>
          <a:p>
            <a:r>
              <a:rPr lang="ru-RU" dirty="0"/>
              <a:t>       донорство</a:t>
            </a:r>
          </a:p>
        </p:txBody>
      </p:sp>
      <p:pic>
        <p:nvPicPr>
          <p:cNvPr id="13" name="Объект 12">
            <a:extLst>
              <a:ext uri="{FF2B5EF4-FFF2-40B4-BE49-F238E27FC236}">
                <a16:creationId xmlns:a16="http://schemas.microsoft.com/office/drawing/2014/main" id="{28686E04-E86C-4A4C-81C9-7F5F36719D56}"/>
              </a:ext>
            </a:extLst>
          </p:cNvPr>
          <p:cNvPicPr>
            <a:picLocks noGrp="1" noChangeAspect="1"/>
          </p:cNvPicPr>
          <p:nvPr>
            <p:ph sz="quarter" idx="13"/>
          </p:nvPr>
        </p:nvPicPr>
        <p:blipFill>
          <a:blip r:embed="rId2"/>
          <a:stretch>
            <a:fillRect/>
          </a:stretch>
        </p:blipFill>
        <p:spPr>
          <a:xfrm>
            <a:off x="6590622" y="3195776"/>
            <a:ext cx="3311525" cy="3311525"/>
          </a:xfrm>
        </p:spPr>
      </p:pic>
      <p:pic>
        <p:nvPicPr>
          <p:cNvPr id="15" name="Объект 14">
            <a:extLst>
              <a:ext uri="{FF2B5EF4-FFF2-40B4-BE49-F238E27FC236}">
                <a16:creationId xmlns:a16="http://schemas.microsoft.com/office/drawing/2014/main" id="{3A41CB6D-3AAC-44A3-93FA-1CE4AEECF125}"/>
              </a:ext>
            </a:extLst>
          </p:cNvPr>
          <p:cNvPicPr>
            <a:picLocks noGrp="1" noChangeAspect="1"/>
          </p:cNvPicPr>
          <p:nvPr>
            <p:ph sz="quarter" idx="14"/>
          </p:nvPr>
        </p:nvPicPr>
        <p:blipFill>
          <a:blip r:embed="rId3"/>
          <a:stretch>
            <a:fillRect/>
          </a:stretch>
        </p:blipFill>
        <p:spPr>
          <a:xfrm>
            <a:off x="7965730" y="0"/>
            <a:ext cx="4095766" cy="3099878"/>
          </a:xfrm>
        </p:spPr>
      </p:pic>
      <p:pic>
        <p:nvPicPr>
          <p:cNvPr id="16" name="Рисунок 15">
            <a:extLst>
              <a:ext uri="{FF2B5EF4-FFF2-40B4-BE49-F238E27FC236}">
                <a16:creationId xmlns:a16="http://schemas.microsoft.com/office/drawing/2014/main" id="{D6BBAD59-A20A-4534-8CB0-08602AC70311}"/>
              </a:ext>
            </a:extLst>
          </p:cNvPr>
          <p:cNvPicPr>
            <a:picLocks noChangeAspect="1"/>
          </p:cNvPicPr>
          <p:nvPr/>
        </p:nvPicPr>
        <p:blipFill>
          <a:blip r:embed="rId4"/>
          <a:stretch>
            <a:fillRect/>
          </a:stretch>
        </p:blipFill>
        <p:spPr>
          <a:xfrm>
            <a:off x="130504" y="1308683"/>
            <a:ext cx="6320630" cy="4715561"/>
          </a:xfrm>
          <a:prstGeom prst="rect">
            <a:avLst/>
          </a:prstGeom>
        </p:spPr>
      </p:pic>
    </p:spTree>
    <p:extLst>
      <p:ext uri="{BB962C8B-B14F-4D97-AF65-F5344CB8AC3E}">
        <p14:creationId xmlns:p14="http://schemas.microsoft.com/office/powerpoint/2010/main" val="3029521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2FC6E33-624B-499D-8F35-D3DD1418E0CE}"/>
              </a:ext>
            </a:extLst>
          </p:cNvPr>
          <p:cNvSpPr>
            <a:spLocks noGrp="1"/>
          </p:cNvSpPr>
          <p:nvPr>
            <p:ph type="title"/>
          </p:nvPr>
        </p:nvSpPr>
        <p:spPr>
          <a:xfrm>
            <a:off x="413280" y="350241"/>
            <a:ext cx="10396882" cy="1158140"/>
          </a:xfrm>
        </p:spPr>
        <p:txBody>
          <a:bodyPr>
            <a:normAutofit/>
          </a:bodyPr>
          <a:lstStyle/>
          <a:p>
            <a:endParaRPr lang="ru-RU" sz="2000" dirty="0"/>
          </a:p>
        </p:txBody>
      </p:sp>
      <p:pic>
        <p:nvPicPr>
          <p:cNvPr id="5" name="Объект 4">
            <a:extLst>
              <a:ext uri="{FF2B5EF4-FFF2-40B4-BE49-F238E27FC236}">
                <a16:creationId xmlns:a16="http://schemas.microsoft.com/office/drawing/2014/main" id="{A9C6169A-3276-4B12-8277-DE17CAB2DA4C}"/>
              </a:ext>
            </a:extLst>
          </p:cNvPr>
          <p:cNvPicPr>
            <a:picLocks noGrp="1" noChangeAspect="1"/>
          </p:cNvPicPr>
          <p:nvPr>
            <p:ph sz="quarter" idx="13"/>
          </p:nvPr>
        </p:nvPicPr>
        <p:blipFill>
          <a:blip r:embed="rId2"/>
          <a:stretch>
            <a:fillRect/>
          </a:stretch>
        </p:blipFill>
        <p:spPr>
          <a:xfrm>
            <a:off x="195166" y="261928"/>
            <a:ext cx="6138522" cy="1146964"/>
          </a:xfrm>
          <a:prstGeom prst="rect">
            <a:avLst/>
          </a:prstGeom>
        </p:spPr>
      </p:pic>
      <p:pic>
        <p:nvPicPr>
          <p:cNvPr id="9" name="Рисунок 8">
            <a:extLst>
              <a:ext uri="{FF2B5EF4-FFF2-40B4-BE49-F238E27FC236}">
                <a16:creationId xmlns:a16="http://schemas.microsoft.com/office/drawing/2014/main" id="{B1CF7CD5-B0DC-4F06-A5F7-53C8FAD8536C}"/>
              </a:ext>
            </a:extLst>
          </p:cNvPr>
          <p:cNvPicPr>
            <a:picLocks noChangeAspect="1"/>
          </p:cNvPicPr>
          <p:nvPr/>
        </p:nvPicPr>
        <p:blipFill>
          <a:blip r:embed="rId3"/>
          <a:stretch>
            <a:fillRect/>
          </a:stretch>
        </p:blipFill>
        <p:spPr>
          <a:xfrm>
            <a:off x="6838347" y="117446"/>
            <a:ext cx="4840605" cy="6316910"/>
          </a:xfrm>
          <a:prstGeom prst="rect">
            <a:avLst/>
          </a:prstGeom>
        </p:spPr>
      </p:pic>
      <p:pic>
        <p:nvPicPr>
          <p:cNvPr id="17" name="Объект 16">
            <a:extLst>
              <a:ext uri="{FF2B5EF4-FFF2-40B4-BE49-F238E27FC236}">
                <a16:creationId xmlns:a16="http://schemas.microsoft.com/office/drawing/2014/main" id="{24C72159-BA5C-42CE-9AD3-193D1C80BAC0}"/>
              </a:ext>
            </a:extLst>
          </p:cNvPr>
          <p:cNvPicPr>
            <a:picLocks noGrp="1" noChangeAspect="1"/>
          </p:cNvPicPr>
          <p:nvPr>
            <p:ph sz="quarter" idx="14"/>
          </p:nvPr>
        </p:nvPicPr>
        <p:blipFill>
          <a:blip r:embed="rId4"/>
          <a:stretch>
            <a:fillRect/>
          </a:stretch>
        </p:blipFill>
        <p:spPr>
          <a:xfrm>
            <a:off x="117446" y="1497205"/>
            <a:ext cx="3642300" cy="4856401"/>
          </a:xfrm>
        </p:spPr>
      </p:pic>
      <p:pic>
        <p:nvPicPr>
          <p:cNvPr id="19" name="Рисунок 18">
            <a:extLst>
              <a:ext uri="{FF2B5EF4-FFF2-40B4-BE49-F238E27FC236}">
                <a16:creationId xmlns:a16="http://schemas.microsoft.com/office/drawing/2014/main" id="{491E8AB6-0C54-4FD0-AE4D-30C44E92EDCD}"/>
              </a:ext>
            </a:extLst>
          </p:cNvPr>
          <p:cNvPicPr>
            <a:picLocks noChangeAspect="1"/>
          </p:cNvPicPr>
          <p:nvPr/>
        </p:nvPicPr>
        <p:blipFill>
          <a:blip r:embed="rId5"/>
          <a:stretch>
            <a:fillRect/>
          </a:stretch>
        </p:blipFill>
        <p:spPr>
          <a:xfrm>
            <a:off x="3824301" y="1596694"/>
            <a:ext cx="3058706" cy="2039137"/>
          </a:xfrm>
          <a:prstGeom prst="rect">
            <a:avLst/>
          </a:prstGeom>
        </p:spPr>
      </p:pic>
      <p:pic>
        <p:nvPicPr>
          <p:cNvPr id="21" name="Рисунок 20">
            <a:extLst>
              <a:ext uri="{FF2B5EF4-FFF2-40B4-BE49-F238E27FC236}">
                <a16:creationId xmlns:a16="http://schemas.microsoft.com/office/drawing/2014/main" id="{A32A6383-D94D-4514-8CF2-022EBE979B5B}"/>
              </a:ext>
            </a:extLst>
          </p:cNvPr>
          <p:cNvPicPr>
            <a:picLocks noChangeAspect="1"/>
          </p:cNvPicPr>
          <p:nvPr/>
        </p:nvPicPr>
        <p:blipFill>
          <a:blip r:embed="rId6"/>
          <a:stretch>
            <a:fillRect/>
          </a:stretch>
        </p:blipFill>
        <p:spPr>
          <a:xfrm>
            <a:off x="3893578" y="3925405"/>
            <a:ext cx="2920151" cy="1462593"/>
          </a:xfrm>
          <a:prstGeom prst="rect">
            <a:avLst/>
          </a:prstGeom>
        </p:spPr>
      </p:pic>
    </p:spTree>
    <p:extLst>
      <p:ext uri="{BB962C8B-B14F-4D97-AF65-F5344CB8AC3E}">
        <p14:creationId xmlns:p14="http://schemas.microsoft.com/office/powerpoint/2010/main" val="2379935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400AC2-CD48-4407-B547-0CAD352C00DB}"/>
              </a:ext>
            </a:extLst>
          </p:cNvPr>
          <p:cNvSpPr>
            <a:spLocks noGrp="1"/>
          </p:cNvSpPr>
          <p:nvPr>
            <p:ph type="title"/>
          </p:nvPr>
        </p:nvSpPr>
        <p:spPr>
          <a:xfrm>
            <a:off x="321706" y="285226"/>
            <a:ext cx="4498797" cy="1476462"/>
          </a:xfrm>
        </p:spPr>
        <p:txBody>
          <a:bodyPr>
            <a:normAutofit/>
          </a:bodyPr>
          <a:lstStyle/>
          <a:p>
            <a:r>
              <a:rPr lang="ru-RU" sz="4000" dirty="0" err="1"/>
              <a:t>Киноуроки</a:t>
            </a:r>
            <a:r>
              <a:rPr lang="ru-RU" sz="4000" dirty="0"/>
              <a:t> в школе</a:t>
            </a:r>
          </a:p>
        </p:txBody>
      </p:sp>
      <p:sp>
        <p:nvSpPr>
          <p:cNvPr id="3" name="Текст 2">
            <a:extLst>
              <a:ext uri="{FF2B5EF4-FFF2-40B4-BE49-F238E27FC236}">
                <a16:creationId xmlns:a16="http://schemas.microsoft.com/office/drawing/2014/main" id="{E935D747-19D3-4B77-9935-CC1CE60E1C57}"/>
              </a:ext>
            </a:extLst>
          </p:cNvPr>
          <p:cNvSpPr>
            <a:spLocks noGrp="1"/>
          </p:cNvSpPr>
          <p:nvPr>
            <p:ph type="body" sz="half" idx="2"/>
          </p:nvPr>
        </p:nvSpPr>
        <p:spPr>
          <a:xfrm>
            <a:off x="321706" y="2030136"/>
            <a:ext cx="4498797" cy="3344449"/>
          </a:xfrm>
        </p:spPr>
        <p:txBody>
          <a:bodyPr>
            <a:normAutofit lnSpcReduction="10000"/>
          </a:bodyPr>
          <a:lstStyle/>
          <a:p>
            <a:r>
              <a:rPr lang="ru-RU" dirty="0"/>
              <a:t>Дают возможность проникнуть в душу ребенка и разбудить самые светлые чувства, эмоции. </a:t>
            </a:r>
          </a:p>
          <a:p>
            <a:r>
              <a:rPr lang="ru-RU" dirty="0"/>
              <a:t>Мотивировать на благие поступки.</a:t>
            </a:r>
          </a:p>
          <a:p>
            <a:r>
              <a:rPr lang="ru-RU" dirty="0"/>
              <a:t>Понять простые вещи, которые раньше не замечал. </a:t>
            </a:r>
          </a:p>
          <a:p>
            <a:r>
              <a:rPr lang="ru-RU" dirty="0"/>
              <a:t>Прочувствовать похожие ситуации и научиться разумно мыслить, поступать по совести.</a:t>
            </a:r>
          </a:p>
        </p:txBody>
      </p:sp>
      <p:pic>
        <p:nvPicPr>
          <p:cNvPr id="6" name="Объект 5">
            <a:extLst>
              <a:ext uri="{FF2B5EF4-FFF2-40B4-BE49-F238E27FC236}">
                <a16:creationId xmlns:a16="http://schemas.microsoft.com/office/drawing/2014/main" id="{0F59F48C-540C-4E09-8968-65EC9E1ED02C}"/>
              </a:ext>
            </a:extLst>
          </p:cNvPr>
          <p:cNvPicPr>
            <a:picLocks noGrp="1" noChangeAspect="1"/>
          </p:cNvPicPr>
          <p:nvPr>
            <p:ph sz="quarter" idx="13"/>
          </p:nvPr>
        </p:nvPicPr>
        <p:blipFill>
          <a:blip r:embed="rId2"/>
          <a:stretch>
            <a:fillRect/>
          </a:stretch>
        </p:blipFill>
        <p:spPr>
          <a:xfrm>
            <a:off x="5046663" y="285226"/>
            <a:ext cx="6823631" cy="4921203"/>
          </a:xfrm>
        </p:spPr>
      </p:pic>
    </p:spTree>
    <p:extLst>
      <p:ext uri="{BB962C8B-B14F-4D97-AF65-F5344CB8AC3E}">
        <p14:creationId xmlns:p14="http://schemas.microsoft.com/office/powerpoint/2010/main" val="111869049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Главное мероприятие">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TM04033927[[fn=Главное мероприятие]]</Template>
  <TotalTime>57</TotalTime>
  <Words>363</Words>
  <Application>Microsoft Office PowerPoint</Application>
  <PresentationFormat>Широкоэкранный</PresentationFormat>
  <Paragraphs>27</Paragraphs>
  <Slides>13</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13</vt:i4>
      </vt:variant>
    </vt:vector>
  </HeadingPairs>
  <TitlesOfParts>
    <vt:vector size="18" baseType="lpstr">
      <vt:lpstr>Arial</vt:lpstr>
      <vt:lpstr>Calibri</vt:lpstr>
      <vt:lpstr>Impact</vt:lpstr>
      <vt:lpstr>Times New Roman</vt:lpstr>
      <vt:lpstr>Главное мероприятие</vt:lpstr>
      <vt:lpstr>киноуроки</vt:lpstr>
      <vt:lpstr>Презентация PowerPoint</vt:lpstr>
      <vt:lpstr>Ценности изменились, но суть человека не изменилась, и поэтому доброта все равно остается очень важным источником позитивной энергии.  И люди, которые просто забывают о доброте, теряют очень многое.   Как же вернуть добро в современную жизнь?  </vt:lpstr>
      <vt:lpstr>Благотворительность в современном мире – это удел знаменитостей, которые за счет отчислений финансовых средств на благотворительные цели поддерживают свой имидж. Да, можно смело сказать, что в современном мире имеется серьезная нехватка доброты. Как же вернуть ее хотя бы в вашу собственную жизнь?  </vt:lpstr>
      <vt:lpstr>Доброта распространяется по миру с огромной скоростью, и не нужно проводить полноценную массовую революцию, чтобы добиться возвращения добра. Достаточно просто начать, и положительные эмоции сами будут распространяться вокруг.</vt:lpstr>
      <vt:lpstr>фильм   «8 марта»</vt:lpstr>
      <vt:lpstr>       донорство</vt:lpstr>
      <vt:lpstr>Презентация PowerPoint</vt:lpstr>
      <vt:lpstr>Киноуроки в школе</vt:lpstr>
      <vt:lpstr>Презентация PowerPoint</vt:lpstr>
      <vt:lpstr>Презентация PowerPoint</vt:lpstr>
      <vt:lpstr>Социальная практика</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киноуроки</dc:title>
  <dc:creator>пломбир</dc:creator>
  <cp:lastModifiedBy>пломбир</cp:lastModifiedBy>
  <cp:revision>9</cp:revision>
  <dcterms:created xsi:type="dcterms:W3CDTF">2022-03-17T18:09:07Z</dcterms:created>
  <dcterms:modified xsi:type="dcterms:W3CDTF">2022-03-18T13:27:41Z</dcterms:modified>
</cp:coreProperties>
</file>