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3" r:id="rId14"/>
    <p:sldId id="268" r:id="rId15"/>
    <p:sldId id="269" r:id="rId16"/>
    <p:sldId id="270" r:id="rId17"/>
    <p:sldId id="274" r:id="rId18"/>
    <p:sldId id="271" r:id="rId19"/>
    <p:sldId id="272" r:id="rId20"/>
    <p:sldId id="275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-84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B3140-3D60-4E1F-8BEF-C010E83BDF9B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C310A-17B9-4242-B14D-CF8C683FFC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17944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B3140-3D60-4E1F-8BEF-C010E83BDF9B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C310A-17B9-4242-B14D-CF8C683FFC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42292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B3140-3D60-4E1F-8BEF-C010E83BDF9B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C310A-17B9-4242-B14D-CF8C683FFC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68182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B3140-3D60-4E1F-8BEF-C010E83BDF9B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C310A-17B9-4242-B14D-CF8C683FFC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12585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B3140-3D60-4E1F-8BEF-C010E83BDF9B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C310A-17B9-4242-B14D-CF8C683FFC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10393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B3140-3D60-4E1F-8BEF-C010E83BDF9B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C310A-17B9-4242-B14D-CF8C683FFC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89561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B3140-3D60-4E1F-8BEF-C010E83BDF9B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C310A-17B9-4242-B14D-CF8C683FFC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8738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B3140-3D60-4E1F-8BEF-C010E83BDF9B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C310A-17B9-4242-B14D-CF8C683FFC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54025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B3140-3D60-4E1F-8BEF-C010E83BDF9B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C310A-17B9-4242-B14D-CF8C683FFC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98931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B3140-3D60-4E1F-8BEF-C010E83BDF9B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C310A-17B9-4242-B14D-CF8C683FFC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46327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B3140-3D60-4E1F-8BEF-C010E83BDF9B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C310A-17B9-4242-B14D-CF8C683FFC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89055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4B3140-3D60-4E1F-8BEF-C010E83BDF9B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AC310A-17B9-4242-B14D-CF8C683FFC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44945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3.png"/><Relationship Id="rId7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загрузки\photo_5339324118153155754_y.jpg"/>
          <p:cNvPicPr>
            <a:picLocks noChangeAspect="1" noChangeArrowheads="1"/>
          </p:cNvPicPr>
          <p:nvPr/>
        </p:nvPicPr>
        <p:blipFill>
          <a:blip r:embed="rId2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533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446" y="5963383"/>
            <a:ext cx="9267092" cy="63561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Вахта Памяти, Пост №1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3432" y="5715549"/>
            <a:ext cx="1131277" cy="11312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755" r="670"/>
          <a:stretch/>
        </p:blipFill>
        <p:spPr>
          <a:xfrm>
            <a:off x="90855" y="109903"/>
            <a:ext cx="5553808" cy="34488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32886" y="113200"/>
            <a:ext cx="3824654" cy="28684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66" r="31274" b="1"/>
          <a:stretch/>
        </p:blipFill>
        <p:spPr>
          <a:xfrm rot="395560">
            <a:off x="6751213" y="2793715"/>
            <a:ext cx="5029200" cy="33752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948" r="-160" b="15770"/>
          <a:stretch/>
        </p:blipFill>
        <p:spPr>
          <a:xfrm>
            <a:off x="1324709" y="3059458"/>
            <a:ext cx="5729654" cy="28437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992779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446" y="5963383"/>
            <a:ext cx="9267092" cy="635611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Открытие военно-патриотического месячника</a:t>
            </a:r>
            <a:endParaRPr lang="ru-RU" sz="3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3432" y="5715549"/>
            <a:ext cx="1131277" cy="11312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28174" r="-1017"/>
          <a:stretch/>
        </p:blipFill>
        <p:spPr>
          <a:xfrm rot="21170954">
            <a:off x="13777" y="320584"/>
            <a:ext cx="6068449" cy="28086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t="14744" r="-409"/>
          <a:stretch/>
        </p:blipFill>
        <p:spPr>
          <a:xfrm>
            <a:off x="6096000" y="61789"/>
            <a:ext cx="6071550" cy="34375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641" r="447" b="21282"/>
          <a:stretch/>
        </p:blipFill>
        <p:spPr>
          <a:xfrm rot="228586">
            <a:off x="263011" y="3299131"/>
            <a:ext cx="5380891" cy="22733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t="30769" r="1215" b="21923"/>
          <a:stretch/>
        </p:blipFill>
        <p:spPr>
          <a:xfrm>
            <a:off x="5050718" y="3606226"/>
            <a:ext cx="7047496" cy="22504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501338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446" y="5963383"/>
            <a:ext cx="9267092" cy="635611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/>
              <a:t>Муниципальные соревнования «Казачьи старты</a:t>
            </a:r>
            <a:r>
              <a:rPr lang="ru-RU" sz="3200" b="1" dirty="0" smtClean="0"/>
              <a:t>»</a:t>
            </a:r>
            <a:endParaRPr lang="ru-RU" sz="3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3432" y="5715549"/>
            <a:ext cx="1131277" cy="11312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229" r="-48"/>
          <a:stretch/>
        </p:blipFill>
        <p:spPr>
          <a:xfrm>
            <a:off x="0" y="79773"/>
            <a:ext cx="6154614" cy="36343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08431" y="1464835"/>
            <a:ext cx="6160477" cy="46203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390137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446" y="5963383"/>
            <a:ext cx="9267092" cy="63561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Акции в поддержку спецоперации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3432" y="5715549"/>
            <a:ext cx="1131277" cy="11312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775" y="193430"/>
            <a:ext cx="3981450" cy="2286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7564" r="142"/>
          <a:stretch/>
        </p:blipFill>
        <p:spPr>
          <a:xfrm>
            <a:off x="7717886" y="193430"/>
            <a:ext cx="4397914" cy="36663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63715" y="1882653"/>
            <a:ext cx="5588977" cy="41917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065477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446" y="5963383"/>
            <a:ext cx="9267092" cy="63561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«Будь первым!», Зарница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3432" y="5715549"/>
            <a:ext cx="1131277" cy="11312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702" r="140"/>
          <a:stretch/>
        </p:blipFill>
        <p:spPr>
          <a:xfrm rot="425994">
            <a:off x="5809700" y="2117907"/>
            <a:ext cx="6283569" cy="37894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195" name="Picture 3" descr="D:\загрузки\будь первым.jpg"/>
          <p:cNvPicPr>
            <a:picLocks noChangeAspect="1" noChangeArrowheads="1"/>
          </p:cNvPicPr>
          <p:nvPr/>
        </p:nvPicPr>
        <p:blipFill>
          <a:blip r:embed="rId5"/>
          <a:srcRect l="4056" r="6540"/>
          <a:stretch>
            <a:fillRect/>
          </a:stretch>
        </p:blipFill>
        <p:spPr bwMode="auto">
          <a:xfrm>
            <a:off x="600075" y="0"/>
            <a:ext cx="6083917" cy="4529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8609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446" y="5963383"/>
            <a:ext cx="9267092" cy="63561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Парад Победы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3432" y="5715549"/>
            <a:ext cx="1131277" cy="11312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898" r="14150" b="-397"/>
          <a:stretch/>
        </p:blipFill>
        <p:spPr>
          <a:xfrm>
            <a:off x="5406818" y="1178169"/>
            <a:ext cx="6708983" cy="38797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256" r="5644" b="6538"/>
          <a:stretch/>
        </p:blipFill>
        <p:spPr>
          <a:xfrm rot="21289220">
            <a:off x="309703" y="56908"/>
            <a:ext cx="4989772" cy="29458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03247">
            <a:off x="208795" y="2769313"/>
            <a:ext cx="4554638" cy="31967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542151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446" y="5963383"/>
            <a:ext cx="9267092" cy="63561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Бессмертный полк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3432" y="5715549"/>
            <a:ext cx="1131277" cy="11312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5149" y="834239"/>
            <a:ext cx="6396135" cy="42949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69774" y="332702"/>
            <a:ext cx="4037135" cy="53828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246505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8141" y="6042514"/>
            <a:ext cx="9267092" cy="635611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Профильная площадка «Казаком быть – </a:t>
            </a:r>
            <a:br>
              <a:rPr lang="ru-RU" sz="3200" dirty="0" smtClean="0"/>
            </a:br>
            <a:r>
              <a:rPr lang="ru-RU" sz="3200" dirty="0" smtClean="0"/>
              <a:t>Родину любить!»</a:t>
            </a:r>
            <a:endParaRPr lang="ru-RU" sz="3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3432" y="5715549"/>
            <a:ext cx="1131277" cy="1131277"/>
          </a:xfrm>
          <a:prstGeom prst="rect">
            <a:avLst/>
          </a:prstGeom>
        </p:spPr>
      </p:pic>
      <p:pic>
        <p:nvPicPr>
          <p:cNvPr id="5125" name="Picture 5" descr="D:\загрузки\казаком быть-родину любить.jpg"/>
          <p:cNvPicPr>
            <a:picLocks noChangeAspect="1" noChangeArrowheads="1"/>
          </p:cNvPicPr>
          <p:nvPr/>
        </p:nvPicPr>
        <p:blipFill>
          <a:blip r:embed="rId4"/>
          <a:srcRect t="4500"/>
          <a:stretch>
            <a:fillRect/>
          </a:stretch>
        </p:blipFill>
        <p:spPr bwMode="auto">
          <a:xfrm>
            <a:off x="1073151" y="257175"/>
            <a:ext cx="10160000" cy="54578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09376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446" y="5963383"/>
            <a:ext cx="9267092" cy="63561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Выставка музейных уголков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3432" y="5715549"/>
            <a:ext cx="1131277" cy="1131277"/>
          </a:xfrm>
          <a:prstGeom prst="rect">
            <a:avLst/>
          </a:prstGeom>
        </p:spPr>
      </p:pic>
      <p:pic>
        <p:nvPicPr>
          <p:cNvPr id="4099" name="Picture 3" descr="D:\загрузки\ВЫСТАВКА МУЗЕЕВ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3" y="457201"/>
            <a:ext cx="11228782" cy="50566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67750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446" y="5963383"/>
            <a:ext cx="9267092" cy="63561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Проект «Казачий дух»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3432" y="5715549"/>
            <a:ext cx="1131277" cy="11312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589" r="-742"/>
          <a:stretch/>
        </p:blipFill>
        <p:spPr>
          <a:xfrm>
            <a:off x="4555779" y="96715"/>
            <a:ext cx="7560021" cy="32640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4785" y="2270951"/>
            <a:ext cx="6110654" cy="34334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641115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6078" y="1090248"/>
            <a:ext cx="10418884" cy="6431940"/>
          </a:xfrm>
        </p:spPr>
        <p:txBody>
          <a:bodyPr>
            <a:noAutofit/>
          </a:bodyPr>
          <a:lstStyle/>
          <a:p>
            <a:r>
              <a:rPr lang="ru-RU" sz="1600" b="1" i="1" dirty="0" smtClean="0">
                <a:latin typeface="+mn-lt"/>
              </a:rPr>
              <a:t>Патриотическое воспитание школьников </a:t>
            </a:r>
            <a:r>
              <a:rPr lang="ru-RU" sz="1600" b="1" dirty="0" smtClean="0">
                <a:latin typeface="+mn-lt"/>
              </a:rPr>
              <a:t>– это повышение активности будущих граждан, развитие ответственности, сохранение духовности, укрепление государства.</a:t>
            </a:r>
            <a:r>
              <a:rPr lang="ru-RU" sz="1600" b="1" dirty="0">
                <a:latin typeface="+mn-lt"/>
              </a:rPr>
              <a:t/>
            </a:r>
            <a:br>
              <a:rPr lang="ru-RU" sz="1600" b="1" dirty="0">
                <a:latin typeface="+mn-lt"/>
              </a:rPr>
            </a:br>
            <a:r>
              <a:rPr lang="ru-RU" sz="1600" b="1" dirty="0" smtClean="0">
                <a:latin typeface="+mn-lt"/>
              </a:rPr>
              <a:t>В нашей школе данное направление является приоритетным. </a:t>
            </a:r>
            <a:br>
              <a:rPr lang="ru-RU" sz="1600" b="1" dirty="0" smtClean="0">
                <a:latin typeface="+mn-lt"/>
              </a:rPr>
            </a:br>
            <a:r>
              <a:rPr lang="ru-RU" sz="1600" b="1" dirty="0" smtClean="0">
                <a:latin typeface="+mn-lt"/>
              </a:rPr>
              <a:t>Оно проявляется через целый ряд мероприятий таких, как:</a:t>
            </a:r>
            <a:br>
              <a:rPr lang="ru-RU" sz="1600" b="1" dirty="0" smtClean="0">
                <a:latin typeface="+mn-lt"/>
              </a:rPr>
            </a:br>
            <a:r>
              <a:rPr lang="ru-RU" sz="1200" b="1" dirty="0" smtClean="0">
                <a:latin typeface="+mn-lt"/>
              </a:rPr>
              <a:t>- Поднятие флага России, Краснодарского края и Армавира;</a:t>
            </a:r>
            <a:br>
              <a:rPr lang="ru-RU" sz="1200" b="1" dirty="0" smtClean="0">
                <a:latin typeface="+mn-lt"/>
              </a:rPr>
            </a:br>
            <a:r>
              <a:rPr lang="ru-RU" sz="1200" b="1" dirty="0" smtClean="0">
                <a:latin typeface="+mn-lt"/>
              </a:rPr>
              <a:t>- Торжественные линейки, посвящённые знаменательным датам;</a:t>
            </a:r>
            <a:br>
              <a:rPr lang="ru-RU" sz="1200" b="1" dirty="0" smtClean="0">
                <a:latin typeface="+mn-lt"/>
              </a:rPr>
            </a:br>
            <a:r>
              <a:rPr lang="ru-RU" sz="1200" b="1" dirty="0" smtClean="0">
                <a:latin typeface="+mn-lt"/>
              </a:rPr>
              <a:t> - </a:t>
            </a:r>
            <a:r>
              <a:rPr lang="ru-RU" sz="1200" b="1" dirty="0" smtClean="0"/>
              <a:t>Уроки мужества, посвящённые разным датам и темам;</a:t>
            </a:r>
            <a:br>
              <a:rPr lang="ru-RU" sz="1200" b="1" dirty="0" smtClean="0"/>
            </a:br>
            <a:r>
              <a:rPr lang="ru-RU" sz="1200" b="1" dirty="0" smtClean="0"/>
              <a:t>- Всероссийские акции («</a:t>
            </a:r>
            <a:r>
              <a:rPr lang="ru-RU" sz="1200" b="1" dirty="0"/>
              <a:t>Казачий диктант</a:t>
            </a:r>
            <a:r>
              <a:rPr lang="ru-RU" sz="1200" b="1" dirty="0" smtClean="0"/>
              <a:t>», </a:t>
            </a:r>
            <a:r>
              <a:rPr lang="ru-RU" sz="1200" b="1" dirty="0"/>
              <a:t>Акция "</a:t>
            </a:r>
            <a:r>
              <a:rPr lang="ru-RU" sz="1200" b="1" dirty="0" smtClean="0"/>
              <a:t>Защитник«, </a:t>
            </a:r>
            <a:r>
              <a:rPr lang="ru-RU" sz="1200" b="1" dirty="0"/>
              <a:t>«Подарок своими руками</a:t>
            </a:r>
            <a:r>
              <a:rPr lang="ru-RU" sz="1200" b="1" dirty="0" smtClean="0"/>
              <a:t>», </a:t>
            </a:r>
            <a:r>
              <a:rPr lang="ru-RU" sz="1200" b="1" dirty="0" err="1" smtClean="0"/>
              <a:t>киноуроки</a:t>
            </a:r>
            <a:r>
              <a:rPr lang="ru-RU" sz="1200" b="1" dirty="0" smtClean="0"/>
              <a:t>, </a:t>
            </a:r>
            <a:r>
              <a:rPr lang="ru-RU" sz="1200" b="1" dirty="0"/>
              <a:t>«Мы все вместе</a:t>
            </a:r>
            <a:r>
              <a:rPr lang="ru-RU" sz="1200" b="1" dirty="0" smtClean="0"/>
              <a:t>!», </a:t>
            </a:r>
            <a:r>
              <a:rPr lang="ru-RU" sz="1200" b="1" dirty="0"/>
              <a:t>Акция в поддержку российских </a:t>
            </a:r>
            <a:r>
              <a:rPr lang="ru-RU" sz="1200" b="1" dirty="0" smtClean="0"/>
              <a:t>военнослужащих, </a:t>
            </a:r>
            <a:r>
              <a:rPr lang="ru-RU" sz="1200" b="1" dirty="0"/>
              <a:t>«Рисуем </a:t>
            </a:r>
            <a:r>
              <a:rPr lang="ru-RU" sz="1200" b="1" dirty="0" smtClean="0"/>
              <a:t>Победу-2023», </a:t>
            </a:r>
            <a:r>
              <a:rPr lang="ru-RU" sz="1200" b="1" dirty="0"/>
              <a:t>«Служу России</a:t>
            </a:r>
            <a:r>
              <a:rPr lang="ru-RU" sz="1200" b="1" dirty="0" smtClean="0"/>
              <a:t>», </a:t>
            </a:r>
            <a:r>
              <a:rPr lang="ru-RU" sz="1200" b="1" dirty="0"/>
              <a:t>«Патриотические стихотворения</a:t>
            </a:r>
            <a:r>
              <a:rPr lang="ru-RU" sz="1200" b="1" dirty="0" smtClean="0"/>
              <a:t>», «Окна Победы», «Знак Удачи», «Капля жизни»</a:t>
            </a:r>
            <a:r>
              <a:rPr lang="ru-RU" sz="1200" b="1" dirty="0"/>
              <a:t> </a:t>
            </a:r>
            <a:r>
              <a:rPr lang="ru-RU" sz="1200" b="1" dirty="0" smtClean="0"/>
              <a:t>);</a:t>
            </a:r>
            <a:r>
              <a:rPr lang="ru-RU" sz="1200" b="1" dirty="0" smtClean="0"/>
              <a:t/>
            </a:r>
            <a:br>
              <a:rPr lang="ru-RU" sz="1200" b="1" dirty="0" smtClean="0"/>
            </a:br>
            <a:r>
              <a:rPr lang="ru-RU" sz="1200" b="1" dirty="0" smtClean="0"/>
              <a:t>- Всероссийские открытые онлайн-уроки;</a:t>
            </a:r>
            <a:br>
              <a:rPr lang="ru-RU" sz="1200" b="1" dirty="0" smtClean="0"/>
            </a:br>
            <a:r>
              <a:rPr lang="ru-RU" sz="1200" b="1" dirty="0" smtClean="0"/>
              <a:t>- Православные праздники;</a:t>
            </a:r>
            <a:br>
              <a:rPr lang="ru-RU" sz="1200" b="1" dirty="0" smtClean="0"/>
            </a:br>
            <a:r>
              <a:rPr lang="ru-RU" sz="1200" b="1" dirty="0" smtClean="0"/>
              <a:t>- Классные часы;</a:t>
            </a:r>
            <a:br>
              <a:rPr lang="ru-RU" sz="1200" b="1" dirty="0" smtClean="0"/>
            </a:br>
            <a:r>
              <a:rPr lang="ru-RU" sz="1200" b="1" dirty="0" smtClean="0"/>
              <a:t>- Открытые уроки;</a:t>
            </a:r>
            <a:br>
              <a:rPr lang="ru-RU" sz="1200" b="1" dirty="0" smtClean="0"/>
            </a:br>
            <a:r>
              <a:rPr lang="ru-RU" sz="1200" b="1" dirty="0" smtClean="0"/>
              <a:t>- Кросс-походы, </a:t>
            </a:r>
            <a:r>
              <a:rPr lang="ru-RU" sz="1200" b="1" dirty="0" err="1" smtClean="0"/>
              <a:t>турслёты</a:t>
            </a:r>
            <a:r>
              <a:rPr lang="ru-RU" sz="1200" b="1" dirty="0" smtClean="0"/>
              <a:t>;</a:t>
            </a:r>
            <a:br>
              <a:rPr lang="ru-RU" sz="1200" b="1" dirty="0" smtClean="0"/>
            </a:br>
            <a:r>
              <a:rPr lang="ru-RU" sz="1200" b="1" dirty="0" smtClean="0"/>
              <a:t>- Литературные гостиные;</a:t>
            </a:r>
            <a:br>
              <a:rPr lang="ru-RU" sz="1200" b="1" dirty="0" smtClean="0"/>
            </a:br>
            <a:r>
              <a:rPr lang="ru-RU" sz="1200" b="1" dirty="0" smtClean="0"/>
              <a:t>- </a:t>
            </a:r>
            <a:r>
              <a:rPr lang="ru-RU" sz="1200" b="1" dirty="0"/>
              <a:t>Вечер - встреча «Помнить тех, кто родину спас</a:t>
            </a:r>
            <a:r>
              <a:rPr lang="ru-RU" sz="1200" b="1" dirty="0" smtClean="0"/>
              <a:t>»;</a:t>
            </a:r>
            <a:br>
              <a:rPr lang="ru-RU" sz="1200" b="1" dirty="0" smtClean="0"/>
            </a:br>
            <a:r>
              <a:rPr lang="ru-RU" sz="1200" b="1" dirty="0" smtClean="0"/>
              <a:t>- </a:t>
            </a:r>
            <a:r>
              <a:rPr lang="ru-RU" sz="1200" b="1" dirty="0"/>
              <a:t>Муниципальные соревнования «Казачьи старты</a:t>
            </a:r>
            <a:r>
              <a:rPr lang="ru-RU" sz="1200" b="1" dirty="0" smtClean="0"/>
              <a:t>»;</a:t>
            </a:r>
            <a:br>
              <a:rPr lang="ru-RU" sz="1200" b="1" dirty="0" smtClean="0"/>
            </a:br>
            <a:r>
              <a:rPr lang="ru-RU" sz="1200" b="1" dirty="0" smtClean="0"/>
              <a:t>- </a:t>
            </a:r>
            <a:r>
              <a:rPr lang="ru-RU" sz="1200" b="1" dirty="0"/>
              <a:t>Зональный конкурс </a:t>
            </a:r>
            <a:r>
              <a:rPr lang="ru-RU" sz="1200" b="1" dirty="0" smtClean="0"/>
              <a:t>«Патриотическая песня</a:t>
            </a:r>
            <a:r>
              <a:rPr lang="ru-RU" sz="1200" b="1" dirty="0" smtClean="0"/>
              <a:t>»;</a:t>
            </a:r>
            <a:r>
              <a:rPr lang="ru-RU" sz="1200" b="1" dirty="0" smtClean="0"/>
              <a:t/>
            </a:r>
            <a:br>
              <a:rPr lang="ru-RU" sz="1200" b="1" dirty="0" smtClean="0"/>
            </a:br>
            <a:r>
              <a:rPr lang="ru-RU" sz="1200" b="1" dirty="0" smtClean="0"/>
              <a:t>- Встречи с военными и ветеранами;</a:t>
            </a:r>
            <a:br>
              <a:rPr lang="ru-RU" sz="1200" b="1" dirty="0" smtClean="0"/>
            </a:br>
            <a:r>
              <a:rPr lang="ru-RU" sz="1200" b="1" dirty="0" smtClean="0"/>
              <a:t>- Спортивная неделя;</a:t>
            </a:r>
            <a:br>
              <a:rPr lang="ru-RU" sz="1200" b="1" dirty="0" smtClean="0"/>
            </a:br>
            <a:r>
              <a:rPr lang="ru-RU" sz="1200" b="1" dirty="0" smtClean="0"/>
              <a:t>- Праздничные мероприятия;</a:t>
            </a:r>
            <a:br>
              <a:rPr lang="ru-RU" sz="1200" b="1" dirty="0" smtClean="0"/>
            </a:br>
            <a:r>
              <a:rPr lang="ru-RU" sz="1200" b="1" dirty="0" smtClean="0"/>
              <a:t>- Вахта Памяти, Пост №1;</a:t>
            </a:r>
            <a:br>
              <a:rPr lang="ru-RU" sz="1200" b="1" dirty="0" smtClean="0"/>
            </a:br>
            <a:r>
              <a:rPr lang="ru-RU" sz="1200" b="1" dirty="0" smtClean="0"/>
              <a:t>- </a:t>
            </a:r>
            <a:r>
              <a:rPr lang="ru-RU" sz="1200" b="1" dirty="0" smtClean="0"/>
              <a:t>Участие в военно-патриотическом фестивале «Будь первым!»</a:t>
            </a:r>
            <a:r>
              <a:rPr lang="ru-RU" sz="1200" b="1" dirty="0" smtClean="0"/>
              <a:t/>
            </a:r>
            <a:br>
              <a:rPr lang="ru-RU" sz="1200" b="1" dirty="0" smtClean="0"/>
            </a:br>
            <a:r>
              <a:rPr lang="ru-RU" sz="1200" b="1" dirty="0" smtClean="0"/>
              <a:t>- </a:t>
            </a:r>
            <a:r>
              <a:rPr lang="ru-RU" sz="1200" b="1" dirty="0"/>
              <a:t>Всероссийские открытые родительские </a:t>
            </a:r>
            <a:r>
              <a:rPr lang="ru-RU" sz="1200" b="1" dirty="0" smtClean="0"/>
              <a:t>онлайн-собрания;</a:t>
            </a:r>
            <a:br>
              <a:rPr lang="ru-RU" sz="1200" b="1" dirty="0" smtClean="0"/>
            </a:br>
            <a:r>
              <a:rPr lang="ru-RU" sz="1200" b="1" dirty="0" smtClean="0"/>
              <a:t>- Духовные беседы;</a:t>
            </a:r>
            <a:br>
              <a:rPr lang="ru-RU" sz="1200" b="1" dirty="0" smtClean="0"/>
            </a:br>
            <a:r>
              <a:rPr lang="ru-RU" sz="1200" b="1" dirty="0" smtClean="0"/>
              <a:t>- </a:t>
            </a:r>
            <a:r>
              <a:rPr lang="ru-RU" sz="1200" b="1" dirty="0" smtClean="0"/>
              <a:t>«</a:t>
            </a:r>
            <a:r>
              <a:rPr lang="ru-RU" sz="1200" b="1" dirty="0" err="1" smtClean="0"/>
              <a:t>Всекубанский</a:t>
            </a:r>
            <a:r>
              <a:rPr lang="ru-RU" sz="1200" b="1" smtClean="0"/>
              <a:t> слёт – 2023»</a:t>
            </a:r>
            <a:r>
              <a:rPr lang="ru-RU" sz="1200" b="1" smtClean="0"/>
              <a:t>;</a:t>
            </a:r>
            <a:r>
              <a:rPr lang="ru-RU" sz="1200" b="1" dirty="0" smtClean="0"/>
              <a:t/>
            </a:r>
            <a:br>
              <a:rPr lang="ru-RU" sz="1200" b="1" dirty="0" smtClean="0"/>
            </a:br>
            <a:r>
              <a:rPr lang="ru-RU" sz="1200" b="1" dirty="0" smtClean="0"/>
              <a:t>- Творческие конкурсы;</a:t>
            </a:r>
            <a:br>
              <a:rPr lang="ru-RU" sz="1200" b="1" dirty="0" smtClean="0"/>
            </a:br>
            <a:r>
              <a:rPr lang="ru-RU" sz="1200" b="1" dirty="0" smtClean="0"/>
              <a:t>- Строевая подготовка;</a:t>
            </a:r>
            <a:br>
              <a:rPr lang="ru-RU" sz="1200" b="1" dirty="0" smtClean="0"/>
            </a:br>
            <a:r>
              <a:rPr lang="ru-RU" sz="1200" b="1" dirty="0" smtClean="0"/>
              <a:t>- Дни единых действий;</a:t>
            </a:r>
            <a:br>
              <a:rPr lang="ru-RU" sz="1200" b="1" dirty="0" smtClean="0"/>
            </a:br>
            <a:r>
              <a:rPr lang="ru-RU" sz="1200" b="1" dirty="0" smtClean="0"/>
              <a:t>- Военно-спортивная игра «Зарница»;</a:t>
            </a:r>
            <a:br>
              <a:rPr lang="ru-RU" sz="1200" b="1" dirty="0" smtClean="0"/>
            </a:br>
            <a:r>
              <a:rPr lang="ru-RU" sz="1200" b="1" dirty="0" smtClean="0"/>
              <a:t>- Поздравления для ветеранов;</a:t>
            </a:r>
            <a:br>
              <a:rPr lang="ru-RU" sz="1200" b="1" dirty="0" smtClean="0"/>
            </a:br>
            <a:r>
              <a:rPr lang="ru-RU" sz="1200" b="1" dirty="0" smtClean="0"/>
              <a:t>- Парад Победы, Бессмертный полк;</a:t>
            </a:r>
            <a:br>
              <a:rPr lang="ru-RU" sz="1200" b="1" dirty="0" smtClean="0"/>
            </a:br>
            <a:r>
              <a:rPr lang="ru-RU" sz="1200" b="1" dirty="0" smtClean="0"/>
              <a:t>- Велопробег «Победа </a:t>
            </a:r>
            <a:r>
              <a:rPr lang="ru-RU" sz="1200" b="1" dirty="0" smtClean="0"/>
              <a:t>78»;</a:t>
            </a:r>
            <a:r>
              <a:rPr lang="ru-RU" sz="1200" b="1" dirty="0" smtClean="0"/>
              <a:t/>
            </a:r>
            <a:br>
              <a:rPr lang="ru-RU" sz="1200" b="1" dirty="0" smtClean="0"/>
            </a:br>
            <a:r>
              <a:rPr lang="ru-RU" sz="1200" b="1" dirty="0"/>
              <a:t> </a:t>
            </a:r>
            <a:r>
              <a:rPr lang="ru-RU" sz="1200" b="1" dirty="0" smtClean="0"/>
              <a:t>- </a:t>
            </a:r>
            <a:r>
              <a:rPr lang="ru-RU" sz="1200" b="1" dirty="0" err="1" smtClean="0"/>
              <a:t>Чамлыкский</a:t>
            </a:r>
            <a:r>
              <a:rPr lang="ru-RU" sz="1200" b="1" dirty="0" smtClean="0"/>
              <a:t> поминовения, Михайловские поминовения;</a:t>
            </a:r>
            <a:br>
              <a:rPr lang="ru-RU" sz="1200" b="1" dirty="0" smtClean="0"/>
            </a:br>
            <a:r>
              <a:rPr lang="ru-RU" sz="1200" b="1" dirty="0" smtClean="0"/>
              <a:t>- Выставки школьных музеев;</a:t>
            </a:r>
            <a:br>
              <a:rPr lang="ru-RU" sz="1200" b="1" dirty="0" smtClean="0"/>
            </a:br>
            <a:r>
              <a:rPr lang="ru-RU" sz="1200" b="1" dirty="0" smtClean="0"/>
              <a:t>- </a:t>
            </a:r>
            <a:r>
              <a:rPr lang="ru-RU" sz="1200" b="1" dirty="0"/>
              <a:t>Проект «Казачий дух», сотрудничество с  краснодарской региональной православной </a:t>
            </a:r>
            <a:r>
              <a:rPr lang="ru-RU" sz="1200" b="1" dirty="0" smtClean="0"/>
              <a:t/>
            </a:r>
            <a:br>
              <a:rPr lang="ru-RU" sz="1200" b="1" dirty="0" smtClean="0"/>
            </a:br>
            <a:r>
              <a:rPr lang="ru-RU" sz="1200" b="1" dirty="0" smtClean="0"/>
              <a:t>спортивно-патриотической </a:t>
            </a:r>
            <a:r>
              <a:rPr lang="ru-RU" sz="1200" b="1" dirty="0"/>
              <a:t>общественной организация "Сила </a:t>
            </a:r>
            <a:r>
              <a:rPr lang="ru-RU" sz="1200" b="1" dirty="0" smtClean="0"/>
              <a:t>логоса«;</a:t>
            </a:r>
            <a:br>
              <a:rPr lang="ru-RU" sz="1200" b="1" dirty="0" smtClean="0"/>
            </a:br>
            <a:r>
              <a:rPr lang="ru-RU" sz="1200" b="1" dirty="0" smtClean="0"/>
              <a:t>- Выборы атамана школы.</a:t>
            </a:r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b="1" dirty="0"/>
              <a:t/>
            </a:r>
            <a:br>
              <a:rPr lang="ru-RU" sz="1400" b="1" dirty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/>
              <a:t/>
            </a:r>
            <a:br>
              <a:rPr lang="ru-RU" sz="1400" dirty="0"/>
            </a:br>
            <a:endParaRPr lang="ru-RU" sz="1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3432" y="5715549"/>
            <a:ext cx="1131277" cy="113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47284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Объект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446" y="5963383"/>
            <a:ext cx="9267092" cy="635611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" </a:t>
            </a:r>
            <a:r>
              <a:rPr lang="ru-RU" sz="2800" dirty="0" err="1" smtClean="0"/>
              <a:t>Всекубанский</a:t>
            </a:r>
            <a:r>
              <a:rPr lang="ru-RU" sz="2800" dirty="0" smtClean="0"/>
              <a:t> слёт – 2023» и региональный конкурс чтецов «Я славлю Родину свою" </a:t>
            </a:r>
            <a:endParaRPr lang="ru-RU" sz="2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3432" y="5715549"/>
            <a:ext cx="1131277" cy="1131277"/>
          </a:xfrm>
          <a:prstGeom prst="rect">
            <a:avLst/>
          </a:prstGeom>
        </p:spPr>
      </p:pic>
      <p:pic>
        <p:nvPicPr>
          <p:cNvPr id="2051" name="Picture 3" descr="D:\загрузки\региональный конкурс чтецов Я СЛАВЛЮ РОДИНУ СВОЮ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 rot="21228136">
            <a:off x="1324360" y="311137"/>
            <a:ext cx="4054661" cy="5382451"/>
          </a:xfrm>
          <a:prstGeom prst="rect">
            <a:avLst/>
          </a:prstGeom>
          <a:noFill/>
        </p:spPr>
      </p:pic>
      <p:pic>
        <p:nvPicPr>
          <p:cNvPr id="2052" name="Picture 4" descr="D:\загрузки\f-WLoLdnxak.jpg"/>
          <p:cNvPicPr>
            <a:picLocks noChangeAspect="1" noChangeArrowheads="1"/>
          </p:cNvPicPr>
          <p:nvPr/>
        </p:nvPicPr>
        <p:blipFill>
          <a:blip r:embed="rId5"/>
          <a:srcRect t="10749" b="19798"/>
          <a:stretch>
            <a:fillRect/>
          </a:stretch>
        </p:blipFill>
        <p:spPr bwMode="auto">
          <a:xfrm rot="349842">
            <a:off x="6195093" y="171363"/>
            <a:ext cx="3653860" cy="55023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04451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446" y="5963383"/>
            <a:ext cx="9267092" cy="63561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Церемонии поднятия флага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3432" y="5715549"/>
            <a:ext cx="1131277" cy="11312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13" b="20734"/>
          <a:stretch/>
        </p:blipFill>
        <p:spPr>
          <a:xfrm rot="307459">
            <a:off x="6675664" y="387443"/>
            <a:ext cx="4893903" cy="51884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231" r="4396" b="20641"/>
          <a:stretch/>
        </p:blipFill>
        <p:spPr>
          <a:xfrm rot="21240668">
            <a:off x="656492" y="408845"/>
            <a:ext cx="5459396" cy="49588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013718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446" y="5963383"/>
            <a:ext cx="9267092" cy="63561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Уроки мужества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3432" y="5715549"/>
            <a:ext cx="1131277" cy="11312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000" r="2877"/>
          <a:stretch/>
        </p:blipFill>
        <p:spPr>
          <a:xfrm>
            <a:off x="68395" y="154965"/>
            <a:ext cx="3439740" cy="42499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10" t="32307" r="2323"/>
          <a:stretch/>
        </p:blipFill>
        <p:spPr>
          <a:xfrm>
            <a:off x="5053381" y="154965"/>
            <a:ext cx="6274678" cy="30818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20000" r="513"/>
          <a:stretch/>
        </p:blipFill>
        <p:spPr>
          <a:xfrm rot="741529">
            <a:off x="7317995" y="3478218"/>
            <a:ext cx="4560277" cy="27502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309" r="-540"/>
          <a:stretch/>
        </p:blipFill>
        <p:spPr>
          <a:xfrm rot="21067786">
            <a:off x="1762103" y="2875421"/>
            <a:ext cx="4648264" cy="31447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075198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446" y="5963383"/>
            <a:ext cx="9267092" cy="63561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Всероссийские акции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3432" y="5715549"/>
            <a:ext cx="1131277" cy="11312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356" y="78857"/>
            <a:ext cx="5556738" cy="41675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10766" y="55022"/>
            <a:ext cx="3935579" cy="21869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795" r="-56"/>
          <a:stretch/>
        </p:blipFill>
        <p:spPr>
          <a:xfrm>
            <a:off x="6815503" y="2296991"/>
            <a:ext cx="5266593" cy="36400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740347">
            <a:off x="10212673" y="114668"/>
            <a:ext cx="1767029" cy="25226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973758">
            <a:off x="1236170" y="3322989"/>
            <a:ext cx="2149719" cy="28662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686" t="5129" r="101" b="12924"/>
          <a:stretch/>
        </p:blipFill>
        <p:spPr>
          <a:xfrm rot="631026">
            <a:off x="4371179" y="3078623"/>
            <a:ext cx="2049086" cy="27912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754626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446" y="5963383"/>
            <a:ext cx="9267092" cy="63561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Кросс-походы, </a:t>
            </a:r>
            <a:r>
              <a:rPr lang="ru-RU" dirty="0" err="1" smtClean="0"/>
              <a:t>турслёты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3432" y="5715549"/>
            <a:ext cx="1131277" cy="11312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716" y="-1"/>
            <a:ext cx="6096000" cy="3429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65213">
            <a:off x="9024039" y="375868"/>
            <a:ext cx="2791558" cy="37220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68244" y="2504710"/>
            <a:ext cx="4611565" cy="34586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259595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9185" y="6024929"/>
            <a:ext cx="9267092" cy="635611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Зональный конкурс </a:t>
            </a:r>
            <a:br>
              <a:rPr lang="ru-RU" sz="3200" dirty="0" smtClean="0"/>
            </a:br>
            <a:r>
              <a:rPr lang="ru-RU" sz="3200" dirty="0" smtClean="0"/>
              <a:t>«Патриотическая песня»</a:t>
            </a:r>
            <a:endParaRPr lang="ru-RU" sz="3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3432" y="5715549"/>
            <a:ext cx="1131277" cy="11312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87770" y="67831"/>
            <a:ext cx="8469922" cy="56477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928839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446" y="5963383"/>
            <a:ext cx="9267092" cy="63561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Встречи с военными и ветеранами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3432" y="5715549"/>
            <a:ext cx="1131277" cy="11312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130" y="77810"/>
            <a:ext cx="7622931" cy="3430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05779" y="2754824"/>
            <a:ext cx="6769344" cy="32085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745938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8141" y="6033720"/>
            <a:ext cx="9267092" cy="635611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err="1"/>
              <a:t>Чамлыкский</a:t>
            </a:r>
            <a:r>
              <a:rPr lang="ru-RU" sz="3200" b="1" dirty="0"/>
              <a:t> поминовения, 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>Михайловские </a:t>
            </a:r>
            <a:r>
              <a:rPr lang="ru-RU" sz="3200" b="1" dirty="0"/>
              <a:t>поминовения</a:t>
            </a:r>
            <a:endParaRPr lang="ru-RU" sz="3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3432" y="5715549"/>
            <a:ext cx="1131277" cy="11312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7597" y="73391"/>
            <a:ext cx="4415204" cy="58869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29457" y="73391"/>
            <a:ext cx="4406412" cy="58752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500695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</TotalTime>
  <Words>97</Words>
  <Application>Microsoft Office PowerPoint</Application>
  <PresentationFormat>Произвольный</PresentationFormat>
  <Paragraphs>19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Патриотическое воспитание школьников – это повышение активности будущих граждан, развитие ответственности, сохранение духовности, укрепление государства. В нашей школе данное направление является приоритетным.  Оно проявляется через целый ряд мероприятий таких, как: - Поднятие флага России, Краснодарского края и Армавира; - Торжественные линейки, посвящённые знаменательным датам;  - Уроки мужества, посвящённые разным датам и темам; - Всероссийские акции («Казачий диктант», Акция "Защитник«, «Подарок своими руками», киноуроки, «Мы все вместе!», Акция в поддержку российских военнослужащих, «Рисуем Победу-2023», «Служу России», «Патриотические стихотворения», «Окна Победы», «Знак Удачи», «Капля жизни» ); - Всероссийские открытые онлайн-уроки; - Православные праздники; - Классные часы; - Открытые уроки; - Кросс-походы, турслёты; - Литературные гостиные; - Вечер - встреча «Помнить тех, кто родину спас»; - Муниципальные соревнования «Казачьи старты»; - Зональный конкурс «Патриотическая песня»; - Встречи с военными и ветеранами; - Спортивная неделя; - Праздничные мероприятия; - Вахта Памяти, Пост №1; - Участие в военно-патриотическом фестивале «Будь первым!» - Всероссийские открытые родительские онлайн-собрания; - Духовные беседы; - «Всекубанский слёт – 2023»; - Творческие конкурсы; - Строевая подготовка; - Дни единых действий; - Военно-спортивная игра «Зарница»; - Поздравления для ветеранов; - Парад Победы, Бессмертный полк; - Велопробег «Победа 78»;  - Чамлыкский поминовения, Михайловские поминовения; - Выставки школьных музеев; - Проект «Казачий дух», сотрудничество с  краснодарской региональной православной  спортивно-патриотической общественной организация "Сила логоса«; - Выборы атамана школы.          </vt:lpstr>
      <vt:lpstr>Церемонии поднятия флага</vt:lpstr>
      <vt:lpstr>Уроки мужества</vt:lpstr>
      <vt:lpstr>Всероссийские акции</vt:lpstr>
      <vt:lpstr>Кросс-походы, турслёты</vt:lpstr>
      <vt:lpstr>Зональный конкурс  «Патриотическая песня»</vt:lpstr>
      <vt:lpstr>Встречи с военными и ветеранами</vt:lpstr>
      <vt:lpstr>Чамлыкский поминовения,  Михайловские поминовения</vt:lpstr>
      <vt:lpstr>Вахта Памяти, Пост №1</vt:lpstr>
      <vt:lpstr>Открытие военно-патриотического месячника</vt:lpstr>
      <vt:lpstr>Муниципальные соревнования «Казачьи старты»</vt:lpstr>
      <vt:lpstr>Акции в поддержку спецоперации</vt:lpstr>
      <vt:lpstr>«Будь первым!», Зарница</vt:lpstr>
      <vt:lpstr>Парад Победы</vt:lpstr>
      <vt:lpstr>Бессмертный полк</vt:lpstr>
      <vt:lpstr>Профильная площадка «Казаком быть –  Родину любить!»</vt:lpstr>
      <vt:lpstr>Выставка музейных уголков</vt:lpstr>
      <vt:lpstr>Проект «Казачий дух»</vt:lpstr>
      <vt:lpstr>" Всекубанский слёт – 2023» и региональный конкурс чтецов «Я славлю Родину свою"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Asacheva</cp:lastModifiedBy>
  <cp:revision>14</cp:revision>
  <dcterms:created xsi:type="dcterms:W3CDTF">2022-10-23T06:33:02Z</dcterms:created>
  <dcterms:modified xsi:type="dcterms:W3CDTF">2023-11-02T06:01:26Z</dcterms:modified>
</cp:coreProperties>
</file>